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7" r:id="rId2"/>
    <p:sldId id="259" r:id="rId3"/>
    <p:sldId id="266" r:id="rId4"/>
    <p:sldId id="275" r:id="rId5"/>
    <p:sldId id="276" r:id="rId6"/>
    <p:sldId id="261" r:id="rId7"/>
    <p:sldId id="285" r:id="rId8"/>
    <p:sldId id="279" r:id="rId9"/>
    <p:sldId id="280" r:id="rId10"/>
    <p:sldId id="284" r:id="rId11"/>
    <p:sldId id="281" r:id="rId12"/>
    <p:sldId id="283" r:id="rId13"/>
    <p:sldId id="273"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53B716-0084-AF40-BCAD-02A717A2D42A}">
          <p14:sldIdLst>
            <p14:sldId id="257"/>
            <p14:sldId id="259"/>
            <p14:sldId id="266"/>
            <p14:sldId id="275"/>
            <p14:sldId id="276"/>
            <p14:sldId id="261"/>
            <p14:sldId id="285"/>
            <p14:sldId id="279"/>
            <p14:sldId id="280"/>
            <p14:sldId id="284"/>
            <p14:sldId id="281"/>
            <p14:sldId id="283"/>
            <p14:sldId id="273"/>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30" autoAdjust="0"/>
    <p:restoredTop sz="94599"/>
  </p:normalViewPr>
  <p:slideViewPr>
    <p:cSldViewPr snapToGrid="0" snapToObjects="1" showGuides="1">
      <p:cViewPr varScale="1">
        <p:scale>
          <a:sx n="149" d="100"/>
          <a:sy n="149"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12/4/24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qempsil0914/deep-q-learning-part2-double-deep-q-network-double-dqn-b8fc9212bbb2" TargetMode="External"/><Relationship Id="rId7" Type="http://schemas.openxmlformats.org/officeDocument/2006/relationships/hyperlink" Target="https://towardsdatascience.com/dueling-deep-q-networks-81ffab672751" TargetMode="External"/><Relationship Id="rId2" Type="http://schemas.openxmlformats.org/officeDocument/2006/relationships/hyperlink" Target="https://medium.com/@shruti.dhumne/deep-q-network-dqn-90e1a8799871" TargetMode="External"/><Relationship Id="rId1" Type="http://schemas.openxmlformats.org/officeDocument/2006/relationships/slideLayout" Target="../slideLayouts/slideLayout3.xml"/><Relationship Id="rId6" Type="http://schemas.openxmlformats.org/officeDocument/2006/relationships/hyperlink" Target="https://towardsdatascience.com/how-to-implement-prioritized-experience-replay-for-a-deep-q-network-a710beecd77b" TargetMode="External"/><Relationship Id="rId5" Type="http://schemas.openxmlformats.org/officeDocument/2006/relationships/hyperlink" Target="https://medium.com/@nancy.q.zhou/teaching-an-ai-to-play-the-snake-game-using-reinforcement-learning-6d2a6e8f3b1c" TargetMode="External"/><Relationship Id="rId4" Type="http://schemas.openxmlformats.org/officeDocument/2006/relationships/hyperlink" Target="https://medium.com/intro-to-artificial-intelligence/the-actor-critic-reinforcement-learning-algorithm-c8095a655c1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658368" y="1020726"/>
            <a:ext cx="6465446" cy="2264734"/>
          </a:xfrm>
        </p:spPr>
        <p:txBody>
          <a:bodyPr/>
          <a:lstStyle/>
          <a:p>
            <a:r>
              <a:rPr lang="en-US" dirty="0"/>
              <a:t>Snake Game AI </a:t>
            </a:r>
            <a:br>
              <a:rPr lang="en-US" sz="4000" dirty="0"/>
            </a:br>
            <a:endParaRPr lang="en-US" sz="4000" dirty="0"/>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425696"/>
            <a:ext cx="5189539" cy="1650381"/>
          </a:xfrm>
        </p:spPr>
        <p:txBody>
          <a:bodyPr/>
          <a:lstStyle/>
          <a:p>
            <a:r>
              <a:rPr lang="en-US" sz="2400" dirty="0"/>
              <a:t>Team 10</a:t>
            </a:r>
            <a:br>
              <a:rPr lang="en-US" sz="2400" dirty="0"/>
            </a:br>
            <a:r>
              <a:rPr lang="en-US" sz="2400" dirty="0"/>
              <a:t>Reinforcement Learning</a:t>
            </a:r>
            <a:br>
              <a:rPr lang="en-US" sz="2400" dirty="0"/>
            </a:br>
            <a:r>
              <a:rPr lang="en-US" sz="2400" dirty="0"/>
              <a:t>11/5/2024</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C3F2B62-C7F0-9B71-4AE3-5F186FD4AA52}"/>
              </a:ext>
            </a:extLst>
          </p:cNvPr>
          <p:cNvSpPr>
            <a:spLocks noGrp="1"/>
          </p:cNvSpPr>
          <p:nvPr>
            <p:ph type="ftr" sz="quarter" idx="10"/>
          </p:nvPr>
        </p:nvSpPr>
        <p:spPr/>
        <p:txBody>
          <a:bodyPr/>
          <a:lstStyle/>
          <a:p>
            <a:fld id="{EB53C135-CEC6-A548-8917-8F7FEB82358B}" type="slidenum">
              <a:rPr lang="en-US" smtClean="0"/>
              <a:pPr/>
              <a:t>10</a:t>
            </a:fld>
            <a:endParaRPr lang="en-US" dirty="0"/>
          </a:p>
        </p:txBody>
      </p:sp>
      <p:pic>
        <p:nvPicPr>
          <p:cNvPr id="9" name="ppt_movie_clip.mp4">
            <a:hlinkClick r:id="" action="ppaction://media"/>
            <a:extLst>
              <a:ext uri="{FF2B5EF4-FFF2-40B4-BE49-F238E27FC236}">
                <a16:creationId xmlns:a16="http://schemas.microsoft.com/office/drawing/2014/main" id="{E4EEBC1B-2C07-15E4-3B50-1E20507D57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9476" y="2322786"/>
            <a:ext cx="8062603" cy="4535214"/>
          </a:xfrm>
          <a:prstGeom prst="rect">
            <a:avLst/>
          </a:prstGeom>
        </p:spPr>
      </p:pic>
      <p:sp>
        <p:nvSpPr>
          <p:cNvPr id="10" name="TextBox 9">
            <a:extLst>
              <a:ext uri="{FF2B5EF4-FFF2-40B4-BE49-F238E27FC236}">
                <a16:creationId xmlns:a16="http://schemas.microsoft.com/office/drawing/2014/main" id="{814EF790-0B34-7C80-D1E7-3D3E05E81B2C}"/>
              </a:ext>
            </a:extLst>
          </p:cNvPr>
          <p:cNvSpPr txBox="1"/>
          <p:nvPr/>
        </p:nvSpPr>
        <p:spPr>
          <a:xfrm>
            <a:off x="378373" y="1387365"/>
            <a:ext cx="2592376" cy="523220"/>
          </a:xfrm>
          <a:prstGeom prst="rect">
            <a:avLst/>
          </a:prstGeom>
          <a:noFill/>
        </p:spPr>
        <p:txBody>
          <a:bodyPr wrap="none" rtlCol="0">
            <a:spAutoFit/>
          </a:bodyPr>
          <a:lstStyle/>
          <a:p>
            <a:r>
              <a:rPr lang="en-US" sz="2800" dirty="0">
                <a:solidFill>
                  <a:schemeClr val="tx2"/>
                </a:solidFill>
                <a:latin typeface="Georgia" panose="02040502050405020303" pitchFamily="18" charset="0"/>
              </a:rPr>
              <a:t>Training Demo</a:t>
            </a:r>
          </a:p>
        </p:txBody>
      </p:sp>
    </p:spTree>
    <p:extLst>
      <p:ext uri="{BB962C8B-B14F-4D97-AF65-F5344CB8AC3E}">
        <p14:creationId xmlns:p14="http://schemas.microsoft.com/office/powerpoint/2010/main" val="6132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3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322C1FBC-6C22-3741-A1E5-5765F3279957}"/>
              </a:ext>
            </a:extLst>
          </p:cNvPr>
          <p:cNvSpPr>
            <a:spLocks noGrp="1"/>
          </p:cNvSpPr>
          <p:nvPr>
            <p:ph type="title"/>
          </p:nvPr>
        </p:nvSpPr>
        <p:spPr>
          <a:xfrm>
            <a:off x="411453" y="1078731"/>
            <a:ext cx="6951472" cy="535531"/>
          </a:xfrm>
        </p:spPr>
        <p:txBody>
          <a:bodyPr/>
          <a:lstStyle/>
          <a:p>
            <a:r>
              <a:rPr lang="en-US" sz="3200" dirty="0"/>
              <a:t>Summary</a:t>
            </a:r>
          </a:p>
        </p:txBody>
      </p:sp>
      <p:sp>
        <p:nvSpPr>
          <p:cNvPr id="4" name="Slide Number">
            <a:extLst>
              <a:ext uri="{FF2B5EF4-FFF2-40B4-BE49-F238E27FC236}">
                <a16:creationId xmlns:a16="http://schemas.microsoft.com/office/drawing/2014/main" id="{74204B13-12CE-5849-82EE-2A784C3AC220}"/>
              </a:ext>
            </a:extLst>
          </p:cNvPr>
          <p:cNvSpPr>
            <a:spLocks noGrp="1"/>
          </p:cNvSpPr>
          <p:nvPr>
            <p:ph type="ftr" sz="quarter" idx="10"/>
          </p:nvPr>
        </p:nvSpPr>
        <p:spPr/>
        <p:txBody>
          <a:bodyPr/>
          <a:lstStyle/>
          <a:p>
            <a:fld id="{EB53C135-CEC6-A548-8917-8F7FEB82358B}" type="slidenum">
              <a:rPr lang="en-US" smtClean="0"/>
              <a:pPr/>
              <a:t>11</a:t>
            </a:fld>
            <a:endParaRPr lang="en-US" dirty="0"/>
          </a:p>
        </p:txBody>
      </p:sp>
      <p:sp>
        <p:nvSpPr>
          <p:cNvPr id="5" name="Slide Title">
            <a:extLst>
              <a:ext uri="{FF2B5EF4-FFF2-40B4-BE49-F238E27FC236}">
                <a16:creationId xmlns:a16="http://schemas.microsoft.com/office/drawing/2014/main" id="{9B8DC755-2A95-45C5-554A-E11CAA51A46F}"/>
              </a:ext>
            </a:extLst>
          </p:cNvPr>
          <p:cNvSpPr txBox="1">
            <a:spLocks/>
          </p:cNvSpPr>
          <p:nvPr/>
        </p:nvSpPr>
        <p:spPr>
          <a:xfrm>
            <a:off x="1774912" y="3988164"/>
            <a:ext cx="6838623" cy="1947386"/>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a:lstStyle>
          <a:p>
            <a:endParaRPr lang="en-US" sz="3200" dirty="0"/>
          </a:p>
        </p:txBody>
      </p:sp>
      <p:sp>
        <p:nvSpPr>
          <p:cNvPr id="6" name="Rectangle 2">
            <a:extLst>
              <a:ext uri="{FF2B5EF4-FFF2-40B4-BE49-F238E27FC236}">
                <a16:creationId xmlns:a16="http://schemas.microsoft.com/office/drawing/2014/main" id="{D2B94BA3-AB7D-4173-6C91-9ABA1BBE2E43}"/>
              </a:ext>
            </a:extLst>
          </p:cNvPr>
          <p:cNvSpPr>
            <a:spLocks noChangeArrowheads="1"/>
          </p:cNvSpPr>
          <p:nvPr/>
        </p:nvSpPr>
        <p:spPr bwMode="auto">
          <a:xfrm>
            <a:off x="197922" y="1789481"/>
            <a:ext cx="11994078" cy="63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Baseline algorithms considered: DQN, Double DQN, A2C.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DQN &amp; Double DQN: Moderate performance with improved stability in Double DQN.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A2C: Outperformed both DQN and Double DQN due to its actor-critic structure.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Advanced algorithms introduced: Dueling DQN, Prioritized Experience Replay (PER), PPO.</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Dueling DQN &amp; PER: Achieved high performance by enhancing Q-value estimation and focusing on critical transitions.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PPO: Lower performance due to inefficiencies in adapting its policy updates to discrete environments like Snake.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Arial" panose="020B0604020202020204" pitchFamily="34" charset="0"/>
              </a:rPr>
              <a:t>Future Work:</a:t>
            </a:r>
            <a:r>
              <a:rPr lang="en-US" altLang="en-US" sz="2000" dirty="0">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Introduce multi-agent systems to model scenarios with competing or cooperative Snake agents. Investigate hierarchical reinforcement learning for more effective long-term planning.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832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322C1FBC-6C22-3741-A1E5-5765F3279957}"/>
              </a:ext>
            </a:extLst>
          </p:cNvPr>
          <p:cNvSpPr>
            <a:spLocks noGrp="1"/>
          </p:cNvSpPr>
          <p:nvPr>
            <p:ph type="title"/>
          </p:nvPr>
        </p:nvSpPr>
        <p:spPr>
          <a:xfrm>
            <a:off x="470830" y="1393662"/>
            <a:ext cx="6951472" cy="535531"/>
          </a:xfrm>
        </p:spPr>
        <p:txBody>
          <a:bodyPr/>
          <a:lstStyle/>
          <a:p>
            <a:r>
              <a:rPr lang="en-US" sz="3200" dirty="0"/>
              <a:t>References</a:t>
            </a:r>
          </a:p>
        </p:txBody>
      </p:sp>
      <p:sp>
        <p:nvSpPr>
          <p:cNvPr id="4" name="Slide Number">
            <a:extLst>
              <a:ext uri="{FF2B5EF4-FFF2-40B4-BE49-F238E27FC236}">
                <a16:creationId xmlns:a16="http://schemas.microsoft.com/office/drawing/2014/main" id="{74204B13-12CE-5849-82EE-2A784C3AC220}"/>
              </a:ext>
            </a:extLst>
          </p:cNvPr>
          <p:cNvSpPr>
            <a:spLocks noGrp="1"/>
          </p:cNvSpPr>
          <p:nvPr>
            <p:ph type="ftr" sz="quarter" idx="10"/>
          </p:nvPr>
        </p:nvSpPr>
        <p:spPr/>
        <p:txBody>
          <a:bodyPr/>
          <a:lstStyle/>
          <a:p>
            <a:fld id="{EB53C135-CEC6-A548-8917-8F7FEB82358B}" type="slidenum">
              <a:rPr lang="en-US" smtClean="0"/>
              <a:pPr/>
              <a:t>12</a:t>
            </a:fld>
            <a:endParaRPr lang="en-US" dirty="0"/>
          </a:p>
        </p:txBody>
      </p:sp>
      <p:sp>
        <p:nvSpPr>
          <p:cNvPr id="5" name="TextBox 4">
            <a:extLst>
              <a:ext uri="{FF2B5EF4-FFF2-40B4-BE49-F238E27FC236}">
                <a16:creationId xmlns:a16="http://schemas.microsoft.com/office/drawing/2014/main" id="{A820D39A-15CD-22A3-31CB-7144E634DD5F}"/>
              </a:ext>
            </a:extLst>
          </p:cNvPr>
          <p:cNvSpPr txBox="1"/>
          <p:nvPr/>
        </p:nvSpPr>
        <p:spPr>
          <a:xfrm flipH="1">
            <a:off x="470830" y="2018805"/>
            <a:ext cx="10414659" cy="4401205"/>
          </a:xfrm>
          <a:prstGeom prst="rect">
            <a:avLst/>
          </a:prstGeom>
          <a:noFill/>
        </p:spPr>
        <p:txBody>
          <a:bodyPr wrap="square" rtlCol="0">
            <a:spAutoFit/>
          </a:bodyPr>
          <a:lstStyle/>
          <a:p>
            <a:pPr rtl="0">
              <a:spcBef>
                <a:spcPts val="0"/>
              </a:spcBef>
              <a:spcAft>
                <a:spcPts val="0"/>
              </a:spcAft>
            </a:pPr>
            <a:r>
              <a:rPr lang="it-IT" sz="2000" b="1" i="0" u="none" strike="noStrike" dirty="0">
                <a:solidFill>
                  <a:srgbClr val="000000"/>
                </a:solidFill>
                <a:effectLst/>
                <a:latin typeface="Times New Roman" panose="02020603050405020304" pitchFamily="18" charset="0"/>
              </a:rPr>
              <a:t>DQN </a:t>
            </a:r>
            <a:endParaRPr lang="it-IT" sz="2000" b="0" dirty="0">
              <a:effectLst/>
            </a:endParaRPr>
          </a:p>
          <a:p>
            <a:pPr rtl="0">
              <a:spcBef>
                <a:spcPts val="0"/>
              </a:spcBef>
              <a:spcAft>
                <a:spcPts val="0"/>
              </a:spcAft>
            </a:pPr>
            <a:r>
              <a:rPr lang="it-IT" sz="2000" b="1" i="0" u="sng" strike="noStrike" dirty="0">
                <a:solidFill>
                  <a:srgbClr val="1155CC"/>
                </a:solidFill>
                <a:effectLst/>
                <a:latin typeface="Times New Roman" panose="02020603050405020304" pitchFamily="18" charset="0"/>
                <a:hlinkClick r:id="rId2"/>
              </a:rPr>
              <a:t>https://medium.com/@shruti.dhumne/deep-q-network-dqn-90e1a8799871</a:t>
            </a:r>
            <a:endParaRPr lang="it-IT" sz="2000" b="0" dirty="0">
              <a:effectLst/>
            </a:endParaRPr>
          </a:p>
          <a:p>
            <a:pPr rtl="0">
              <a:spcBef>
                <a:spcPts val="0"/>
              </a:spcBef>
              <a:spcAft>
                <a:spcPts val="0"/>
              </a:spcAft>
            </a:pPr>
            <a:r>
              <a:rPr lang="it-IT" sz="2000" b="1" i="0" u="none" strike="noStrike" dirty="0">
                <a:solidFill>
                  <a:srgbClr val="000000"/>
                </a:solidFill>
                <a:effectLst/>
                <a:latin typeface="Times New Roman" panose="02020603050405020304" pitchFamily="18" charset="0"/>
              </a:rPr>
              <a:t>DoubleDQN</a:t>
            </a:r>
            <a:endParaRPr lang="it-IT" sz="2000" b="0" dirty="0">
              <a:effectLst/>
            </a:endParaRPr>
          </a:p>
          <a:p>
            <a:pPr rtl="0">
              <a:spcBef>
                <a:spcPts val="0"/>
              </a:spcBef>
              <a:spcAft>
                <a:spcPts val="0"/>
              </a:spcAft>
            </a:pPr>
            <a:r>
              <a:rPr lang="it-IT" sz="2000" b="1" i="0" u="sng" strike="noStrike" dirty="0">
                <a:solidFill>
                  <a:srgbClr val="1155CC"/>
                </a:solidFill>
                <a:effectLst/>
                <a:latin typeface="Times New Roman" panose="02020603050405020304" pitchFamily="18" charset="0"/>
                <a:hlinkClick r:id="rId3"/>
              </a:rPr>
              <a:t>https://medium.com/@qempsil0914/deep-q-learning-part2-double-deep-q-network-double-dqn-b8fc9212bbb2</a:t>
            </a:r>
            <a:r>
              <a:rPr lang="it-IT" sz="2000" b="1" i="0" u="none" strike="noStrike" dirty="0">
                <a:solidFill>
                  <a:srgbClr val="000000"/>
                </a:solidFill>
                <a:effectLst/>
                <a:latin typeface="Times New Roman" panose="02020603050405020304" pitchFamily="18" charset="0"/>
              </a:rPr>
              <a:t> </a:t>
            </a:r>
            <a:endParaRPr lang="it-IT" sz="2000" b="0" dirty="0">
              <a:effectLst/>
            </a:endParaRPr>
          </a:p>
          <a:p>
            <a:pPr rtl="0">
              <a:spcBef>
                <a:spcPts val="0"/>
              </a:spcBef>
              <a:spcAft>
                <a:spcPts val="0"/>
              </a:spcAft>
            </a:pPr>
            <a:r>
              <a:rPr lang="it-IT" sz="2000" b="1" i="0" u="none" strike="noStrike" dirty="0">
                <a:solidFill>
                  <a:srgbClr val="000000"/>
                </a:solidFill>
                <a:effectLst/>
                <a:latin typeface="Times New Roman" panose="02020603050405020304" pitchFamily="18" charset="0"/>
              </a:rPr>
              <a:t>A2C</a:t>
            </a:r>
            <a:endParaRPr lang="it-IT" sz="2000" b="0" dirty="0">
              <a:effectLst/>
            </a:endParaRPr>
          </a:p>
          <a:p>
            <a:pPr rtl="0">
              <a:spcBef>
                <a:spcPts val="0"/>
              </a:spcBef>
              <a:spcAft>
                <a:spcPts val="0"/>
              </a:spcAft>
            </a:pPr>
            <a:r>
              <a:rPr lang="it-IT" sz="2000" b="1" i="0" u="sng" strike="noStrike" dirty="0">
                <a:solidFill>
                  <a:srgbClr val="1155CC"/>
                </a:solidFill>
                <a:effectLst/>
                <a:latin typeface="Times New Roman" panose="02020603050405020304" pitchFamily="18" charset="0"/>
                <a:hlinkClick r:id="rId4"/>
              </a:rPr>
              <a:t>https://medium.com/intro-to-artificial-intelligence/the-actor-critic-reinforcement-learning-algorithm-c8095a655c14</a:t>
            </a:r>
            <a:r>
              <a:rPr lang="it-IT" sz="2000" b="1" i="0" u="none" strike="noStrike" dirty="0">
                <a:solidFill>
                  <a:srgbClr val="000000"/>
                </a:solidFill>
                <a:effectLst/>
                <a:latin typeface="Times New Roman" panose="02020603050405020304" pitchFamily="18" charset="0"/>
              </a:rPr>
              <a:t> </a:t>
            </a:r>
            <a:endParaRPr lang="it-IT" sz="2000" b="0" dirty="0">
              <a:effectLst/>
            </a:endParaRPr>
          </a:p>
          <a:p>
            <a:pPr rtl="0">
              <a:spcBef>
                <a:spcPts val="0"/>
              </a:spcBef>
              <a:spcAft>
                <a:spcPts val="0"/>
              </a:spcAft>
            </a:pPr>
            <a:r>
              <a:rPr lang="it-IT" sz="2000" b="1" i="0" u="none" strike="noStrike" dirty="0">
                <a:solidFill>
                  <a:srgbClr val="000000"/>
                </a:solidFill>
                <a:effectLst/>
                <a:latin typeface="Times New Roman" panose="02020603050405020304" pitchFamily="18" charset="0"/>
              </a:rPr>
              <a:t>Snake game AI </a:t>
            </a:r>
            <a:r>
              <a:rPr lang="it-IT" sz="2000" b="1" i="0" u="sng" strike="noStrike" dirty="0">
                <a:solidFill>
                  <a:srgbClr val="1155CC"/>
                </a:solidFill>
                <a:effectLst/>
                <a:latin typeface="Times New Roman" panose="02020603050405020304" pitchFamily="18" charset="0"/>
                <a:hlinkClick r:id="rId5"/>
              </a:rPr>
              <a:t>https://medium.com/@nancy.q.zhou/teaching-an-ai-to-play-the-snake-game-using-reinforcement-learning-6d2a6e8f3b1c</a:t>
            </a:r>
            <a:r>
              <a:rPr lang="it-IT" sz="2000" b="1" i="0" u="none" strike="noStrike" dirty="0">
                <a:solidFill>
                  <a:srgbClr val="000000"/>
                </a:solidFill>
                <a:effectLst/>
                <a:latin typeface="Times New Roman" panose="02020603050405020304" pitchFamily="18" charset="0"/>
              </a:rPr>
              <a:t> </a:t>
            </a:r>
            <a:endParaRPr lang="it-IT" sz="2000" b="0" dirty="0">
              <a:effectLst/>
            </a:endParaRPr>
          </a:p>
          <a:p>
            <a:pPr rtl="0">
              <a:spcBef>
                <a:spcPts val="0"/>
              </a:spcBef>
              <a:spcAft>
                <a:spcPts val="0"/>
              </a:spcAft>
            </a:pPr>
            <a:r>
              <a:rPr lang="it-IT" sz="2000" b="1" i="0" u="none" strike="noStrike" dirty="0">
                <a:solidFill>
                  <a:srgbClr val="000000"/>
                </a:solidFill>
                <a:effectLst/>
                <a:latin typeface="Times New Roman" panose="02020603050405020304" pitchFamily="18" charset="0"/>
              </a:rPr>
              <a:t>PER : </a:t>
            </a:r>
            <a:r>
              <a:rPr lang="it-IT" sz="2000" b="1" i="0" u="sng" strike="noStrike" dirty="0">
                <a:solidFill>
                  <a:srgbClr val="1155CC"/>
                </a:solidFill>
                <a:effectLst/>
                <a:latin typeface="Times New Roman" panose="02020603050405020304" pitchFamily="18" charset="0"/>
                <a:hlinkClick r:id="rId6"/>
              </a:rPr>
              <a:t>https://towardsdatascience.com/how-to-implement-prioritized-experience-replay-for-a-deep-q-network-a710beecd77b</a:t>
            </a:r>
            <a:r>
              <a:rPr lang="it-IT" sz="2000" b="1" i="0" u="none" strike="noStrike" dirty="0">
                <a:solidFill>
                  <a:srgbClr val="000000"/>
                </a:solidFill>
                <a:effectLst/>
                <a:latin typeface="Times New Roman" panose="02020603050405020304" pitchFamily="18" charset="0"/>
              </a:rPr>
              <a:t> </a:t>
            </a:r>
            <a:endParaRPr lang="it-IT" sz="2000" b="0" dirty="0">
              <a:effectLst/>
            </a:endParaRPr>
          </a:p>
          <a:p>
            <a:pPr rtl="0">
              <a:spcBef>
                <a:spcPts val="0"/>
              </a:spcBef>
              <a:spcAft>
                <a:spcPts val="0"/>
              </a:spcAft>
            </a:pPr>
            <a:r>
              <a:rPr lang="it-IT" sz="2000" b="1" i="0" u="none" strike="noStrike" dirty="0">
                <a:solidFill>
                  <a:srgbClr val="000000"/>
                </a:solidFill>
                <a:effectLst/>
                <a:latin typeface="Times New Roman" panose="02020603050405020304" pitchFamily="18" charset="0"/>
              </a:rPr>
              <a:t>Dueling DQN : </a:t>
            </a:r>
            <a:endParaRPr lang="it-IT" sz="2000" b="0" dirty="0">
              <a:effectLst/>
            </a:endParaRPr>
          </a:p>
          <a:p>
            <a:r>
              <a:rPr lang="it-IT" sz="2000" b="1" i="0" u="sng" strike="noStrike" dirty="0">
                <a:solidFill>
                  <a:srgbClr val="1155CC"/>
                </a:solidFill>
                <a:effectLst/>
                <a:latin typeface="Times New Roman" panose="02020603050405020304" pitchFamily="18" charset="0"/>
                <a:hlinkClick r:id="rId7"/>
              </a:rPr>
              <a:t>https://towardsdatascience.com/dueling-deep-q-networks-81ffab672751</a:t>
            </a:r>
            <a:r>
              <a:rPr lang="it-IT" sz="2000" b="1" i="0" u="none" strike="noStrike" dirty="0">
                <a:solidFill>
                  <a:srgbClr val="000000"/>
                </a:solidFill>
                <a:effectLst/>
                <a:latin typeface="Times New Roman" panose="02020603050405020304" pitchFamily="18" charset="0"/>
              </a:rPr>
              <a:t> </a:t>
            </a:r>
            <a:endParaRPr lang="en-US" sz="2000" dirty="0"/>
          </a:p>
        </p:txBody>
      </p:sp>
    </p:spTree>
    <p:extLst>
      <p:ext uri="{BB962C8B-B14F-4D97-AF65-F5344CB8AC3E}">
        <p14:creationId xmlns:p14="http://schemas.microsoft.com/office/powerpoint/2010/main" val="63352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74204B13-12CE-5849-82EE-2A784C3AC220}"/>
              </a:ext>
            </a:extLst>
          </p:cNvPr>
          <p:cNvSpPr>
            <a:spLocks noGrp="1"/>
          </p:cNvSpPr>
          <p:nvPr>
            <p:ph type="ftr" sz="quarter" idx="10"/>
          </p:nvPr>
        </p:nvSpPr>
        <p:spPr/>
        <p:txBody>
          <a:bodyPr/>
          <a:lstStyle/>
          <a:p>
            <a:fld id="{EB53C135-CEC6-A548-8917-8F7FEB82358B}" type="slidenum">
              <a:rPr lang="en-US" smtClean="0"/>
              <a:pPr/>
              <a:t>13</a:t>
            </a:fld>
            <a:endParaRPr lang="en-US" dirty="0"/>
          </a:p>
        </p:txBody>
      </p:sp>
      <p:sp>
        <p:nvSpPr>
          <p:cNvPr id="58" name="Title 57">
            <a:extLst>
              <a:ext uri="{FF2B5EF4-FFF2-40B4-BE49-F238E27FC236}">
                <a16:creationId xmlns:a16="http://schemas.microsoft.com/office/drawing/2014/main" id="{66843EC9-2DA4-9441-A6A8-35734767EC39}"/>
              </a:ext>
            </a:extLst>
          </p:cNvPr>
          <p:cNvSpPr>
            <a:spLocks noGrp="1"/>
          </p:cNvSpPr>
          <p:nvPr>
            <p:ph type="title"/>
          </p:nvPr>
        </p:nvSpPr>
        <p:spPr>
          <a:xfrm>
            <a:off x="566928" y="1495150"/>
            <a:ext cx="6914527" cy="535531"/>
          </a:xfrm>
        </p:spPr>
        <p:txBody>
          <a:bodyPr/>
          <a:lstStyle/>
          <a:p>
            <a:r>
              <a:rPr lang="en-US" sz="3200" dirty="0"/>
              <a:t>Contribution Summary</a:t>
            </a:r>
          </a:p>
        </p:txBody>
      </p:sp>
      <p:graphicFrame>
        <p:nvGraphicFramePr>
          <p:cNvPr id="59" name="Table 59">
            <a:extLst>
              <a:ext uri="{FF2B5EF4-FFF2-40B4-BE49-F238E27FC236}">
                <a16:creationId xmlns:a16="http://schemas.microsoft.com/office/drawing/2014/main" id="{96712336-17C2-B857-3901-78612436401F}"/>
              </a:ext>
            </a:extLst>
          </p:cNvPr>
          <p:cNvGraphicFramePr>
            <a:graphicFrameLocks noGrp="1"/>
          </p:cNvGraphicFramePr>
          <p:nvPr>
            <p:extLst>
              <p:ext uri="{D42A27DB-BD31-4B8C-83A1-F6EECF244321}">
                <p14:modId xmlns:p14="http://schemas.microsoft.com/office/powerpoint/2010/main" val="3100188964"/>
              </p:ext>
            </p:extLst>
          </p:nvPr>
        </p:nvGraphicFramePr>
        <p:xfrm>
          <a:off x="1270660" y="2719449"/>
          <a:ext cx="9286503" cy="3173491"/>
        </p:xfrm>
        <a:graphic>
          <a:graphicData uri="http://schemas.openxmlformats.org/drawingml/2006/table">
            <a:tbl>
              <a:tblPr firstRow="1" bandRow="1">
                <a:tableStyleId>{5C22544A-7EE6-4342-B048-85BDC9FD1C3A}</a:tableStyleId>
              </a:tblPr>
              <a:tblGrid>
                <a:gridCol w="3104389">
                  <a:extLst>
                    <a:ext uri="{9D8B030D-6E8A-4147-A177-3AD203B41FA5}">
                      <a16:colId xmlns:a16="http://schemas.microsoft.com/office/drawing/2014/main" val="3446480347"/>
                    </a:ext>
                  </a:extLst>
                </a:gridCol>
                <a:gridCol w="3091057">
                  <a:extLst>
                    <a:ext uri="{9D8B030D-6E8A-4147-A177-3AD203B41FA5}">
                      <a16:colId xmlns:a16="http://schemas.microsoft.com/office/drawing/2014/main" val="229679994"/>
                    </a:ext>
                  </a:extLst>
                </a:gridCol>
                <a:gridCol w="3091057">
                  <a:extLst>
                    <a:ext uri="{9D8B030D-6E8A-4147-A177-3AD203B41FA5}">
                      <a16:colId xmlns:a16="http://schemas.microsoft.com/office/drawing/2014/main" val="2622951020"/>
                    </a:ext>
                  </a:extLst>
                </a:gridCol>
              </a:tblGrid>
              <a:tr h="1025897">
                <a:tc>
                  <a:txBody>
                    <a:bodyPr/>
                    <a:lstStyle/>
                    <a:p>
                      <a:r>
                        <a:rPr lang="en-US" sz="2000" dirty="0"/>
                        <a:t>Team Member</a:t>
                      </a:r>
                    </a:p>
                  </a:txBody>
                  <a:tcPr/>
                </a:tc>
                <a:tc>
                  <a:txBody>
                    <a:bodyPr/>
                    <a:lstStyle/>
                    <a:p>
                      <a:r>
                        <a:rPr lang="en-US" sz="2000" dirty="0"/>
                        <a:t>Project Part</a:t>
                      </a:r>
                    </a:p>
                  </a:txBody>
                  <a:tcPr/>
                </a:tc>
                <a:tc>
                  <a:txBody>
                    <a:bodyPr/>
                    <a:lstStyle/>
                    <a:p>
                      <a:r>
                        <a:rPr lang="en-US" sz="2000" dirty="0"/>
                        <a:t>Contribution</a:t>
                      </a:r>
                    </a:p>
                  </a:txBody>
                  <a:tcPr/>
                </a:tc>
                <a:extLst>
                  <a:ext uri="{0D108BD9-81ED-4DB2-BD59-A6C34878D82A}">
                    <a16:rowId xmlns:a16="http://schemas.microsoft.com/office/drawing/2014/main" val="3822830707"/>
                  </a:ext>
                </a:extLst>
              </a:tr>
              <a:tr h="1025897">
                <a:tc>
                  <a:txBody>
                    <a:bodyPr/>
                    <a:lstStyle/>
                    <a:p>
                      <a:r>
                        <a:rPr lang="en-US" sz="2000" b="1" dirty="0" err="1"/>
                        <a:t>bhavanik</a:t>
                      </a:r>
                      <a:endParaRPr lang="en-US" sz="2000" b="1" dirty="0"/>
                    </a:p>
                  </a:txBody>
                  <a:tcPr/>
                </a:tc>
                <a:tc>
                  <a:txBody>
                    <a:bodyPr/>
                    <a:lstStyle/>
                    <a:p>
                      <a:r>
                        <a:rPr lang="en-US" sz="2000" b="1" dirty="0"/>
                        <a:t>Baseline and Improved Algorithms</a:t>
                      </a:r>
                    </a:p>
                  </a:txBody>
                  <a:tcPr/>
                </a:tc>
                <a:tc>
                  <a:txBody>
                    <a:bodyPr/>
                    <a:lstStyle/>
                    <a:p>
                      <a:r>
                        <a:rPr lang="en-US" sz="2000" dirty="0"/>
                        <a:t> </a:t>
                      </a:r>
                      <a:r>
                        <a:rPr lang="en-US" sz="2000" b="1" dirty="0"/>
                        <a:t>50%</a:t>
                      </a:r>
                    </a:p>
                  </a:txBody>
                  <a:tcPr/>
                </a:tc>
                <a:extLst>
                  <a:ext uri="{0D108BD9-81ED-4DB2-BD59-A6C34878D82A}">
                    <a16:rowId xmlns:a16="http://schemas.microsoft.com/office/drawing/2014/main" val="1476629705"/>
                  </a:ext>
                </a:extLst>
              </a:tr>
              <a:tr h="1121697">
                <a:tc>
                  <a:txBody>
                    <a:bodyPr/>
                    <a:lstStyle/>
                    <a:p>
                      <a:r>
                        <a:rPr lang="en-US" sz="2000" b="1" dirty="0" err="1"/>
                        <a:t>smoganti</a:t>
                      </a:r>
                      <a:endParaRPr lang="en-US" sz="20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Baseline and Improved Algorithms</a:t>
                      </a:r>
                    </a:p>
                    <a:p>
                      <a:endParaRPr lang="en-US" sz="2000" dirty="0"/>
                    </a:p>
                  </a:txBody>
                  <a:tcPr/>
                </a:tc>
                <a:tc>
                  <a:txBody>
                    <a:bodyPr/>
                    <a:lstStyle/>
                    <a:p>
                      <a:r>
                        <a:rPr lang="en-US" sz="2000" b="1" dirty="0"/>
                        <a:t>50%</a:t>
                      </a:r>
                    </a:p>
                  </a:txBody>
                  <a:tcPr/>
                </a:tc>
                <a:extLst>
                  <a:ext uri="{0D108BD9-81ED-4DB2-BD59-A6C34878D82A}">
                    <a16:rowId xmlns:a16="http://schemas.microsoft.com/office/drawing/2014/main" val="862391557"/>
                  </a:ext>
                </a:extLst>
              </a:tr>
            </a:tbl>
          </a:graphicData>
        </a:graphic>
      </p:graphicFrame>
    </p:spTree>
    <p:extLst>
      <p:ext uri="{BB962C8B-B14F-4D97-AF65-F5344CB8AC3E}">
        <p14:creationId xmlns:p14="http://schemas.microsoft.com/office/powerpoint/2010/main" val="278288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322C1FBC-6C22-3741-A1E5-5765F3279957}"/>
              </a:ext>
            </a:extLst>
          </p:cNvPr>
          <p:cNvSpPr>
            <a:spLocks noGrp="1"/>
          </p:cNvSpPr>
          <p:nvPr>
            <p:ph type="title"/>
          </p:nvPr>
        </p:nvSpPr>
        <p:spPr>
          <a:xfrm>
            <a:off x="2454009" y="3133534"/>
            <a:ext cx="6951472" cy="590931"/>
          </a:xfrm>
        </p:spPr>
        <p:txBody>
          <a:bodyPr/>
          <a:lstStyle/>
          <a:p>
            <a:pPr algn="ctr"/>
            <a:r>
              <a:rPr lang="en-US" dirty="0"/>
              <a:t>THANK   YOU</a:t>
            </a:r>
          </a:p>
        </p:txBody>
      </p:sp>
      <p:sp>
        <p:nvSpPr>
          <p:cNvPr id="4" name="Slide Number">
            <a:extLst>
              <a:ext uri="{FF2B5EF4-FFF2-40B4-BE49-F238E27FC236}">
                <a16:creationId xmlns:a16="http://schemas.microsoft.com/office/drawing/2014/main" id="{74204B13-12CE-5849-82EE-2A784C3AC220}"/>
              </a:ext>
            </a:extLst>
          </p:cNvPr>
          <p:cNvSpPr>
            <a:spLocks noGrp="1"/>
          </p:cNvSpPr>
          <p:nvPr>
            <p:ph type="ftr" sz="quarter" idx="10"/>
          </p:nvPr>
        </p:nvSpPr>
        <p:spPr/>
        <p:txBody>
          <a:bodyPr/>
          <a:lstStyle/>
          <a:p>
            <a:fld id="{EB53C135-CEC6-A548-8917-8F7FEB82358B}" type="slidenum">
              <a:rPr lang="en-US" smtClean="0"/>
              <a:pPr/>
              <a:t>14</a:t>
            </a:fld>
            <a:endParaRPr lang="en-US" dirty="0"/>
          </a:p>
        </p:txBody>
      </p:sp>
    </p:spTree>
    <p:extLst>
      <p:ext uri="{BB962C8B-B14F-4D97-AF65-F5344CB8AC3E}">
        <p14:creationId xmlns:p14="http://schemas.microsoft.com/office/powerpoint/2010/main" val="36598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376923" y="1198647"/>
            <a:ext cx="6951472" cy="535531"/>
          </a:xfrm>
        </p:spPr>
        <p:txBody>
          <a:bodyPr/>
          <a:lstStyle/>
          <a:p>
            <a:r>
              <a:rPr lang="en-US" sz="3200" dirty="0"/>
              <a:t>Project Description </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255181" y="1908969"/>
            <a:ext cx="11352170" cy="3968249"/>
          </a:xfrm>
        </p:spPr>
        <p:txBody>
          <a:bodyPr/>
          <a:lstStyle/>
          <a:p>
            <a:pPr rtl="0">
              <a:lnSpc>
                <a:spcPct val="150000"/>
              </a:lnSpc>
              <a:spcBef>
                <a:spcPts val="0"/>
              </a:spcBef>
              <a:spcAft>
                <a:spcPts val="0"/>
              </a:spcAft>
            </a:pPr>
            <a:r>
              <a:rPr lang="en-US" sz="2000" b="0" i="0" u="none" strike="noStrike" dirty="0">
                <a:solidFill>
                  <a:schemeClr val="tx1">
                    <a:lumMod val="50000"/>
                  </a:schemeClr>
                </a:solidFill>
                <a:effectLst/>
                <a:latin typeface="Arial" panose="020B0604020202020204" pitchFamily="34" charset="0"/>
              </a:rPr>
              <a:t>The objective of this project is to develop an AI agent capable of playing the classic Snake game </a:t>
            </a:r>
          </a:p>
          <a:p>
            <a:pPr rtl="0">
              <a:lnSpc>
                <a:spcPct val="150000"/>
              </a:lnSpc>
              <a:spcBef>
                <a:spcPts val="0"/>
              </a:spcBef>
              <a:spcAft>
                <a:spcPts val="0"/>
              </a:spcAft>
            </a:pPr>
            <a:r>
              <a:rPr lang="en-US" sz="2000" dirty="0">
                <a:solidFill>
                  <a:schemeClr val="tx1">
                    <a:lumMod val="50000"/>
                  </a:schemeClr>
                </a:solidFill>
              </a:rPr>
              <a:t>The challenge is in maximizing the snake’s length as long as possible without running into its own body or game’s boundaries.</a:t>
            </a:r>
          </a:p>
          <a:p>
            <a:pPr rtl="0">
              <a:lnSpc>
                <a:spcPct val="150000"/>
              </a:lnSpc>
              <a:spcBef>
                <a:spcPts val="0"/>
              </a:spcBef>
              <a:spcAft>
                <a:spcPts val="0"/>
              </a:spcAft>
            </a:pPr>
            <a:r>
              <a:rPr lang="en-US" sz="2000" dirty="0">
                <a:solidFill>
                  <a:schemeClr val="tx1">
                    <a:lumMod val="50000"/>
                  </a:schemeClr>
                </a:solidFill>
              </a:rPr>
              <a:t>The agent must make best choices as possible at every stage since every action it takes has an impact on the events that follow.</a:t>
            </a:r>
            <a:br>
              <a:rPr lang="en-US" sz="1600" dirty="0"/>
            </a:br>
            <a:endParaRPr lang="en-US" sz="1600" dirty="0">
              <a:solidFill>
                <a:srgbClr val="000000"/>
              </a:solidFill>
              <a:latin typeface="Arial" panose="020B0604020202020204" pitchFamily="34" charset="0"/>
            </a:endParaRPr>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2</a:t>
            </a:fld>
            <a:endParaRPr lang="en-US" dirty="0"/>
          </a:p>
        </p:txBody>
      </p:sp>
      <p:sp>
        <p:nvSpPr>
          <p:cNvPr id="3" name="AutoShape 2">
            <a:extLst>
              <a:ext uri="{FF2B5EF4-FFF2-40B4-BE49-F238E27FC236}">
                <a16:creationId xmlns:a16="http://schemas.microsoft.com/office/drawing/2014/main" id="{637DC780-260D-BFFE-7B93-9152E9FC950D}"/>
              </a:ext>
            </a:extLst>
          </p:cNvPr>
          <p:cNvSpPr>
            <a:spLocks noChangeAspect="1" noChangeArrowheads="1"/>
          </p:cNvSpPr>
          <p:nvPr/>
        </p:nvSpPr>
        <p:spPr bwMode="auto">
          <a:xfrm>
            <a:off x="5943600" y="355270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7D477CD-A36A-282B-FC21-96980BE7BF2C}"/>
              </a:ext>
            </a:extLst>
          </p:cNvPr>
          <p:cNvPicPr>
            <a:picLocks noChangeAspect="1"/>
          </p:cNvPicPr>
          <p:nvPr/>
        </p:nvPicPr>
        <p:blipFill rotWithShape="1">
          <a:blip r:embed="rId2"/>
          <a:srcRect t="2191"/>
          <a:stretch/>
        </p:blipFill>
        <p:spPr>
          <a:xfrm>
            <a:off x="6673931" y="3922519"/>
            <a:ext cx="3674069" cy="2903167"/>
          </a:xfrm>
          <a:prstGeom prst="rect">
            <a:avLst/>
          </a:prstGeom>
        </p:spPr>
      </p:pic>
    </p:spTree>
    <p:extLst>
      <p:ext uri="{BB962C8B-B14F-4D97-AF65-F5344CB8AC3E}">
        <p14:creationId xmlns:p14="http://schemas.microsoft.com/office/powerpoint/2010/main" val="91680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3</a:t>
            </a:fld>
            <a:endParaRPr lang="en-US" dirty="0"/>
          </a:p>
        </p:txBody>
      </p:sp>
      <p:sp>
        <p:nvSpPr>
          <p:cNvPr id="7" name="Rectangle 2">
            <a:extLst>
              <a:ext uri="{FF2B5EF4-FFF2-40B4-BE49-F238E27FC236}">
                <a16:creationId xmlns:a16="http://schemas.microsoft.com/office/drawing/2014/main" id="{7F1FAC18-638B-311E-598D-1E6E60BCF953}"/>
              </a:ext>
            </a:extLst>
          </p:cNvPr>
          <p:cNvSpPr>
            <a:spLocks noGrp="1" noChangeArrowheads="1"/>
          </p:cNvSpPr>
          <p:nvPr>
            <p:ph idx="1"/>
          </p:nvPr>
        </p:nvSpPr>
        <p:spPr bwMode="auto">
          <a:xfrm>
            <a:off x="375383" y="1436652"/>
            <a:ext cx="10519002" cy="5113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Snake Game AI: </a:t>
            </a:r>
            <a:r>
              <a:rPr lang="en-US" sz="2000" i="0" u="none" strike="noStrike" dirty="0">
                <a:effectLst/>
                <a:latin typeface="Arial" panose="020B0604020202020204" pitchFamily="34" charset="0"/>
                <a:cs typeface="Arial" panose="020B0604020202020204" pitchFamily="34" charset="0"/>
              </a:rPr>
              <a:t>Previous works in Snake AI focused on basic Q-learning or rule-based strategies, limiting scalability</a:t>
            </a:r>
            <a:r>
              <a:rPr lang="en-US" sz="2000" i="0" u="none" strike="noStrike" dirty="0">
                <a:solidFill>
                  <a:srgbClr val="0000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a:ln>
                  <a:noFill/>
                </a:ln>
                <a:solidFill>
                  <a:schemeClr val="tx1"/>
                </a:solidFill>
                <a:effectLst/>
                <a:latin typeface="Arial" panose="020B0604020202020204" pitchFamily="34" charset="0"/>
              </a:rPr>
              <a:t> The scalability and dynamic techniques needed for extended games pose issues with these approaches.</a:t>
            </a:r>
          </a:p>
          <a:p>
            <a:pPr marL="0" marR="0" lvl="0" indent="0" defTabSz="914400" rtl="0" eaLnBrk="0" fontAlgn="base" latinLnBrk="0" hangingPunct="0">
              <a:lnSpc>
                <a:spcPct val="15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Complex Reward Mechanisms: </a:t>
            </a:r>
            <a:r>
              <a:rPr kumimoji="0" lang="en-US" altLang="en-US" sz="2000" b="0" i="0" u="none" strike="noStrike" cap="none" normalizeH="0" baseline="0" dirty="0">
                <a:ln>
                  <a:noFill/>
                </a:ln>
                <a:solidFill>
                  <a:schemeClr val="tx1"/>
                </a:solidFill>
                <a:effectLst/>
                <a:latin typeface="Arial" panose="020B0604020202020204" pitchFamily="34" charset="0"/>
              </a:rPr>
              <a:t>This project employs an extensive reward system that promotes longer and safer gameplay, in contrast to previous works that used simple scoring.</a:t>
            </a:r>
          </a:p>
          <a:p>
            <a:pPr marL="0" marR="0" lvl="0" indent="0" defTabSz="914400" rtl="0" eaLnBrk="0" fontAlgn="base" latinLnBrk="0" hangingPunct="0">
              <a:lnSpc>
                <a:spcPct val="15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r>
              <a:rPr lang="en-US" sz="2000" b="1" dirty="0"/>
              <a:t>Why This Approach?</a:t>
            </a:r>
            <a:r>
              <a:rPr lang="en-US" sz="2000" dirty="0"/>
              <a:t>:</a:t>
            </a:r>
            <a:r>
              <a:rPr lang="en-US" sz="2000" dirty="0">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In order to provide a reliable and scalable AI solution for Snake, the project focuses on utilizing cutting-edge RL techniques to get over the drawbacks of past rule-based and traditional Q-learning approaches.</a:t>
            </a:r>
            <a:endParaRPr lang="en-US" sz="2000" dirty="0"/>
          </a:p>
        </p:txBody>
      </p:sp>
      <p:sp>
        <p:nvSpPr>
          <p:cNvPr id="9" name="Slide Title">
            <a:extLst>
              <a:ext uri="{FF2B5EF4-FFF2-40B4-BE49-F238E27FC236}">
                <a16:creationId xmlns:a16="http://schemas.microsoft.com/office/drawing/2014/main" id="{C769F13F-1C70-5664-AB93-1D30BAB54D01}"/>
              </a:ext>
            </a:extLst>
          </p:cNvPr>
          <p:cNvSpPr>
            <a:spLocks noGrp="1"/>
          </p:cNvSpPr>
          <p:nvPr>
            <p:ph type="title"/>
          </p:nvPr>
        </p:nvSpPr>
        <p:spPr>
          <a:xfrm>
            <a:off x="303631" y="1031665"/>
            <a:ext cx="10519002" cy="539590"/>
          </a:xfrm>
        </p:spPr>
        <p:txBody>
          <a:bodyPr/>
          <a:lstStyle/>
          <a:p>
            <a:r>
              <a:rPr lang="en-US" sz="3200" dirty="0"/>
              <a:t>Background</a:t>
            </a:r>
          </a:p>
        </p:txBody>
      </p:sp>
    </p:spTree>
    <p:extLst>
      <p:ext uri="{BB962C8B-B14F-4D97-AF65-F5344CB8AC3E}">
        <p14:creationId xmlns:p14="http://schemas.microsoft.com/office/powerpoint/2010/main" val="3397677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4</a:t>
            </a:fld>
            <a:endParaRPr lang="en-US" dirty="0"/>
          </a:p>
        </p:txBody>
      </p:sp>
      <p:sp>
        <p:nvSpPr>
          <p:cNvPr id="9" name="Slide Title">
            <a:extLst>
              <a:ext uri="{FF2B5EF4-FFF2-40B4-BE49-F238E27FC236}">
                <a16:creationId xmlns:a16="http://schemas.microsoft.com/office/drawing/2014/main" id="{C769F13F-1C70-5664-AB93-1D30BAB54D01}"/>
              </a:ext>
            </a:extLst>
          </p:cNvPr>
          <p:cNvSpPr>
            <a:spLocks noGrp="1"/>
          </p:cNvSpPr>
          <p:nvPr>
            <p:ph type="title"/>
          </p:nvPr>
        </p:nvSpPr>
        <p:spPr>
          <a:xfrm>
            <a:off x="563526" y="1208210"/>
            <a:ext cx="10519002" cy="535531"/>
          </a:xfrm>
        </p:spPr>
        <p:txBody>
          <a:bodyPr/>
          <a:lstStyle/>
          <a:p>
            <a:r>
              <a:rPr lang="en-US" sz="3200" dirty="0"/>
              <a:t>Environment</a:t>
            </a:r>
          </a:p>
        </p:txBody>
      </p:sp>
      <p:sp>
        <p:nvSpPr>
          <p:cNvPr id="2" name="Rectangle 1">
            <a:extLst>
              <a:ext uri="{FF2B5EF4-FFF2-40B4-BE49-F238E27FC236}">
                <a16:creationId xmlns:a16="http://schemas.microsoft.com/office/drawing/2014/main" id="{037B003C-8C40-75A3-A701-88C241DC5CDA}"/>
              </a:ext>
            </a:extLst>
          </p:cNvPr>
          <p:cNvSpPr>
            <a:spLocks noChangeArrowheads="1"/>
          </p:cNvSpPr>
          <p:nvPr/>
        </p:nvSpPr>
        <p:spPr bwMode="auto">
          <a:xfrm>
            <a:off x="563526" y="1743741"/>
            <a:ext cx="9628741" cy="579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Description of the Game:</a:t>
            </a:r>
            <a:endParaRPr lang="en-US" altLang="en-US" sz="2000" dirty="0">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
                <a:schemeClr val="tx2"/>
              </a:buClr>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Objective: </a:t>
            </a:r>
            <a:r>
              <a:rPr kumimoji="0" lang="en-US" altLang="en-US" sz="2000" b="0" i="0" u="none" strike="noStrike" cap="none" normalizeH="0" baseline="0" dirty="0">
                <a:ln>
                  <a:noFill/>
                </a:ln>
                <a:solidFill>
                  <a:schemeClr val="tx1"/>
                </a:solidFill>
                <a:effectLst/>
                <a:latin typeface="Arial" panose="020B0604020202020204" pitchFamily="34" charset="0"/>
              </a:rPr>
              <a:t>The goal is for the agent (snake) to consume food by navigating a grid and growing longer while avoiding collisions with itself and walls.</a:t>
            </a:r>
          </a:p>
          <a:p>
            <a:pPr marL="342900" marR="0" lvl="0" indent="-342900" algn="l" defTabSz="914400" rtl="0" eaLnBrk="0" fontAlgn="base" latinLnBrk="0" hangingPunct="0">
              <a:lnSpc>
                <a:spcPct val="150000"/>
              </a:lnSpc>
              <a:spcBef>
                <a:spcPct val="0"/>
              </a:spcBef>
              <a:spcAft>
                <a:spcPct val="0"/>
              </a:spcAft>
              <a:buClr>
                <a:schemeClr val="tx2"/>
              </a:buClr>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Grid Layout: </a:t>
            </a:r>
            <a:r>
              <a:rPr kumimoji="0" lang="en-US" altLang="en-US" sz="2000" b="0" i="0" u="none" strike="noStrike" cap="none" normalizeH="0" baseline="0" dirty="0">
                <a:ln>
                  <a:noFill/>
                </a:ln>
                <a:solidFill>
                  <a:schemeClr val="tx1"/>
                </a:solidFill>
                <a:effectLst/>
                <a:latin typeface="Arial" panose="020B0604020202020204" pitchFamily="34" charset="0"/>
              </a:rPr>
              <a:t>The game is played on a rectangular grid, with food and the snake.</a:t>
            </a:r>
          </a:p>
          <a:p>
            <a:pPr marL="342900" marR="0" lvl="0" indent="-342900" algn="l" defTabSz="914400" rtl="0" eaLnBrk="0" fontAlgn="base" latinLnBrk="0" hangingPunct="0">
              <a:lnSpc>
                <a:spcPct val="150000"/>
              </a:lnSpc>
              <a:spcBef>
                <a:spcPct val="0"/>
              </a:spcBef>
              <a:spcAft>
                <a:spcPct val="0"/>
              </a:spcAft>
              <a:buClr>
                <a:schemeClr val="tx2"/>
              </a:buClr>
              <a:buSzTx/>
              <a:buFont typeface="Arial" panose="020B0604020202020204" pitchFamily="34" charset="0"/>
              <a:buChar char="•"/>
              <a:tabLst/>
            </a:pPr>
            <a:r>
              <a:rPr lang="en-US" altLang="en-US" sz="2000" b="1" dirty="0">
                <a:latin typeface="Arial" panose="020B0604020202020204" pitchFamily="34" charset="0"/>
              </a:rPr>
              <a:t>Game rules: </a:t>
            </a:r>
            <a:r>
              <a:rPr kumimoji="0" lang="en-US" altLang="en-US" sz="2000" b="0" i="0" u="none" strike="noStrike" cap="none" normalizeH="0" baseline="0" dirty="0">
                <a:ln>
                  <a:noFill/>
                </a:ln>
                <a:solidFill>
                  <a:schemeClr val="tx1"/>
                </a:solidFill>
                <a:effectLst/>
                <a:latin typeface="Arial" panose="020B0604020202020204" pitchFamily="34" charset="0"/>
              </a:rPr>
              <a:t>The snake can travel in four different directions: up, down, left, and right. </a:t>
            </a:r>
            <a:r>
              <a:rPr lang="en-US" altLang="en-US" sz="2000" dirty="0">
                <a:latin typeface="Arial" panose="020B0604020202020204" pitchFamily="34" charset="0"/>
              </a:rPr>
              <a:t>W</a:t>
            </a:r>
            <a:r>
              <a:rPr kumimoji="0" lang="en-US" altLang="en-US" sz="2000" b="0" i="0" u="none" strike="noStrike" cap="none" normalizeH="0" baseline="0" dirty="0">
                <a:ln>
                  <a:noFill/>
                </a:ln>
                <a:solidFill>
                  <a:schemeClr val="tx1"/>
                </a:solidFill>
                <a:effectLst/>
                <a:latin typeface="Arial" panose="020B0604020202020204" pitchFamily="34" charset="0"/>
              </a:rPr>
              <a:t>hen it consumes food, the agent is rewarded, which causes </a:t>
            </a:r>
            <a:r>
              <a:rPr lang="en-US" altLang="en-US" sz="2000" dirty="0">
                <a:latin typeface="Arial" panose="020B0604020202020204" pitchFamily="34" charset="0"/>
              </a:rPr>
              <a:t>snake to grow. </a:t>
            </a:r>
            <a:r>
              <a:rPr kumimoji="0" lang="en-US" altLang="en-US" sz="2000" b="0" i="0" u="none" strike="noStrike" cap="none" normalizeH="0" baseline="0" dirty="0">
                <a:ln>
                  <a:noFill/>
                </a:ln>
                <a:solidFill>
                  <a:schemeClr val="tx1"/>
                </a:solidFill>
                <a:effectLst/>
                <a:latin typeface="Arial" panose="020B0604020202020204" pitchFamily="34" charset="0"/>
              </a:rPr>
              <a:t>The game ends if it collides with barriers or itself.</a:t>
            </a:r>
          </a:p>
          <a:p>
            <a:pPr marL="342900" marR="0" lvl="0" indent="-342900" algn="l" defTabSz="914400" rtl="0" eaLnBrk="0" fontAlgn="base" latinLnBrk="0" hangingPunct="0">
              <a:lnSpc>
                <a:spcPct val="150000"/>
              </a:lnSpc>
              <a:spcBef>
                <a:spcPct val="0"/>
              </a:spcBef>
              <a:spcAft>
                <a:spcPct val="0"/>
              </a:spcAft>
              <a:buClr>
                <a:schemeClr val="tx2"/>
              </a:buClr>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State Representation: </a:t>
            </a:r>
          </a:p>
          <a:p>
            <a:pPr marR="0" lvl="0" algn="l" defTabSz="914400" rtl="0" eaLnBrk="0" fontAlgn="base" latinLnBrk="0" hangingPunct="0">
              <a:lnSpc>
                <a:spcPct val="150000"/>
              </a:lnSpc>
              <a:spcBef>
                <a:spcPct val="0"/>
              </a:spcBef>
              <a:spcAft>
                <a:spcPct val="0"/>
              </a:spcAft>
              <a:buClr>
                <a:schemeClr val="tx2"/>
              </a:buClr>
              <a:buSzTx/>
              <a:tabLst/>
            </a:pPr>
            <a:r>
              <a:rPr kumimoji="0" lang="en-US" altLang="en-US" sz="2000" b="0" i="0" u="none" strike="noStrike" cap="none" normalizeH="0" baseline="0" dirty="0">
                <a:ln>
                  <a:noFill/>
                </a:ln>
                <a:solidFill>
                  <a:schemeClr val="tx1"/>
                </a:solidFill>
                <a:effectLst/>
                <a:latin typeface="Arial" panose="020B0604020202020204" pitchFamily="34" charset="0"/>
              </a:rPr>
              <a:t>     The current position of the snake (head and body segments) </a:t>
            </a:r>
            <a:r>
              <a:rPr lang="en-US" altLang="en-US" sz="2000" dirty="0">
                <a:latin typeface="Arial" panose="020B0604020202020204" pitchFamily="34" charset="0"/>
              </a:rPr>
              <a:t>P</a:t>
            </a:r>
            <a:r>
              <a:rPr kumimoji="0" lang="en-US" altLang="en-US" sz="2000" b="0" i="0" u="none" strike="noStrike" cap="none" normalizeH="0" baseline="0" dirty="0">
                <a:ln>
                  <a:noFill/>
                </a:ln>
                <a:solidFill>
                  <a:schemeClr val="tx1"/>
                </a:solidFill>
                <a:effectLst/>
                <a:latin typeface="Arial" panose="020B0604020202020204" pitchFamily="34" charset="0"/>
              </a:rPr>
              <a:t>osition of the food.</a:t>
            </a:r>
          </a:p>
          <a:p>
            <a:pPr marL="342900" marR="0" lvl="0" indent="-342900" algn="l" defTabSz="914400" rtl="0" eaLnBrk="0" fontAlgn="base" latinLnBrk="0" hangingPunct="0">
              <a:lnSpc>
                <a:spcPct val="150000"/>
              </a:lnSpc>
              <a:spcBef>
                <a:spcPct val="0"/>
              </a:spcBef>
              <a:spcAft>
                <a:spcPct val="0"/>
              </a:spcAft>
              <a:buClr>
                <a:schemeClr val="tx2"/>
              </a:buClr>
              <a:buSzTx/>
              <a:buFont typeface="Arial" panose="020B0604020202020204" pitchFamily="34" charset="0"/>
              <a:buChar char="•"/>
              <a:tabLst/>
            </a:pPr>
            <a:r>
              <a:rPr lang="en-US" altLang="en-US" sz="2000" b="1" dirty="0">
                <a:latin typeface="Arial" panose="020B0604020202020204" pitchFamily="34" charset="0"/>
              </a:rPr>
              <a:t>Direction of movement:</a:t>
            </a:r>
          </a:p>
          <a:p>
            <a:pPr marR="0" lvl="0" algn="l" defTabSz="914400" rtl="0" eaLnBrk="0" fontAlgn="base" latinLnBrk="0" hangingPunct="0">
              <a:lnSpc>
                <a:spcPct val="150000"/>
              </a:lnSpc>
              <a:spcBef>
                <a:spcPct val="0"/>
              </a:spcBef>
              <a:spcAft>
                <a:spcPct val="0"/>
              </a:spcAft>
              <a:buClr>
                <a:schemeClr val="tx2"/>
              </a:buClr>
              <a:buSzTx/>
              <a:tabLst/>
            </a:pPr>
            <a:r>
              <a:rPr kumimoji="0" lang="en-US" altLang="en-US" sz="2000" b="0" i="0" u="none" strike="noStrike" cap="none" normalizeH="0" baseline="0" dirty="0">
                <a:ln>
                  <a:noFill/>
                </a:ln>
                <a:solidFill>
                  <a:schemeClr val="tx1"/>
                </a:solidFill>
                <a:effectLst/>
                <a:latin typeface="Arial" panose="020B0604020202020204" pitchFamily="34" charset="0"/>
              </a:rPr>
              <a:t>     The distance to the nearest obstacles such (boundaries, body segments)</a:t>
            </a: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8996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53BBC-ABFF-8402-CCDE-CE9A03234D79}"/>
              </a:ext>
            </a:extLst>
          </p:cNvPr>
          <p:cNvSpPr>
            <a:spLocks noGrp="1"/>
          </p:cNvSpPr>
          <p:nvPr>
            <p:ph idx="1"/>
          </p:nvPr>
        </p:nvSpPr>
        <p:spPr>
          <a:xfrm>
            <a:off x="497806" y="1548620"/>
            <a:ext cx="11204525" cy="4063118"/>
          </a:xfrm>
        </p:spPr>
        <p:txBody>
          <a:bodyPr/>
          <a:lstStyle/>
          <a:p>
            <a:r>
              <a:rPr lang="en-US" sz="2000" b="1" dirty="0"/>
              <a:t>Action Space: </a:t>
            </a:r>
            <a:r>
              <a:rPr lang="en-US" sz="2000" dirty="0"/>
              <a:t>Move up, Move down, Move left, Move right</a:t>
            </a:r>
          </a:p>
          <a:p>
            <a:r>
              <a:rPr lang="en-US" sz="2000" b="1" dirty="0"/>
              <a:t>Reward System</a:t>
            </a:r>
            <a:r>
              <a:rPr lang="en-US" sz="2000" dirty="0"/>
              <a:t>: Positive Rewards +1 , Negative Rewards -10</a:t>
            </a:r>
          </a:p>
          <a:p>
            <a:r>
              <a:rPr lang="en-US" sz="2000" b="1" dirty="0"/>
              <a:t>Environment Dynamics: </a:t>
            </a:r>
            <a:r>
              <a:rPr kumimoji="0" lang="en-US" altLang="en-US" sz="2000" b="0" i="0" u="none" strike="noStrike" cap="none" normalizeH="0" baseline="0" dirty="0">
                <a:ln>
                  <a:noFill/>
                </a:ln>
                <a:solidFill>
                  <a:schemeClr val="tx1"/>
                </a:solidFill>
                <a:effectLst/>
                <a:latin typeface="Arial" panose="020B0604020202020204" pitchFamily="34" charset="0"/>
              </a:rPr>
              <a:t>The agent's position on the dynamic grid is always shifting in response to its actions. Predicting and adjusting to the outcomes of every step is part of the challenge, which gradually strengthens the learning process.</a:t>
            </a:r>
            <a:endParaRPr lang="en-US" sz="2000" b="1" dirty="0"/>
          </a:p>
          <a:p>
            <a:pPr marL="502920" lvl="1" indent="0">
              <a:lnSpc>
                <a:spcPct val="100000"/>
              </a:lnSpc>
              <a:buNone/>
            </a:pPr>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5</a:t>
            </a:fld>
            <a:endParaRPr lang="en-US" dirty="0"/>
          </a:p>
        </p:txBody>
      </p:sp>
      <p:sp>
        <p:nvSpPr>
          <p:cNvPr id="2" name="Rectangle 1">
            <a:extLst>
              <a:ext uri="{FF2B5EF4-FFF2-40B4-BE49-F238E27FC236}">
                <a16:creationId xmlns:a16="http://schemas.microsoft.com/office/drawing/2014/main" id="{037B003C-8C40-75A3-A701-88C241DC5CDA}"/>
              </a:ext>
            </a:extLst>
          </p:cNvPr>
          <p:cNvSpPr>
            <a:spLocks noChangeArrowheads="1"/>
          </p:cNvSpPr>
          <p:nvPr/>
        </p:nvSpPr>
        <p:spPr bwMode="auto">
          <a:xfrm>
            <a:off x="519458" y="3580179"/>
            <a:ext cx="962874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8588090-82AD-C222-B86A-7D27381CF225}"/>
              </a:ext>
            </a:extLst>
          </p:cNvPr>
          <p:cNvSpPr>
            <a:spLocks noChangeArrowheads="1"/>
          </p:cNvSpPr>
          <p:nvPr/>
        </p:nvSpPr>
        <p:spPr bwMode="auto">
          <a:xfrm>
            <a:off x="662152" y="3847292"/>
            <a:ext cx="105418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74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a:xfrm>
            <a:off x="458688" y="1311590"/>
            <a:ext cx="10515600" cy="535531"/>
          </a:xfrm>
        </p:spPr>
        <p:txBody>
          <a:bodyPr/>
          <a:lstStyle/>
          <a:p>
            <a:r>
              <a:rPr lang="en-US" sz="3200" dirty="0"/>
              <a:t>Methods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6</a:t>
            </a:fld>
            <a:endParaRPr lang="en-US" dirty="0"/>
          </a:p>
        </p:txBody>
      </p:sp>
      <p:sp>
        <p:nvSpPr>
          <p:cNvPr id="2" name="Content Placeholder 1">
            <a:extLst>
              <a:ext uri="{FF2B5EF4-FFF2-40B4-BE49-F238E27FC236}">
                <a16:creationId xmlns:a16="http://schemas.microsoft.com/office/drawing/2014/main" id="{A24612BE-9CAF-FB93-9CCB-E23C6C632626}"/>
              </a:ext>
            </a:extLst>
          </p:cNvPr>
          <p:cNvSpPr>
            <a:spLocks noGrp="1" noChangeArrowheads="1"/>
          </p:cNvSpPr>
          <p:nvPr>
            <p:ph sz="half" idx="2"/>
          </p:nvPr>
        </p:nvSpPr>
        <p:spPr bwMode="auto">
          <a:xfrm>
            <a:off x="458688" y="1843538"/>
            <a:ext cx="9828749" cy="7078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Overview of the Algorithms used in our model:</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Deep Q-Network</a:t>
            </a:r>
            <a:r>
              <a:rPr kumimoji="0" lang="en-US" altLang="en-US" sz="2000" b="0" i="0" u="none" strike="noStrike" cap="none" normalizeH="0" baseline="0" dirty="0">
                <a:ln>
                  <a:noFill/>
                </a:ln>
                <a:solidFill>
                  <a:schemeClr val="tx1"/>
                </a:solidFill>
                <a:effectLst/>
                <a:latin typeface="Arial" panose="020B0604020202020204" pitchFamily="34" charset="0"/>
              </a:rPr>
              <a:t>: Estimates the future reward for each action using a neural network to approximate the Q-value function, which helps the agent in making the best choices.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Double DQN: </a:t>
            </a:r>
            <a:r>
              <a:rPr kumimoji="0" lang="en-US" altLang="en-US" sz="2000" b="0" i="0" u="none" strike="noStrike" cap="none" normalizeH="0" baseline="0" dirty="0">
                <a:ln>
                  <a:noFill/>
                </a:ln>
                <a:solidFill>
                  <a:schemeClr val="tx1"/>
                </a:solidFill>
                <a:effectLst/>
                <a:latin typeface="Arial" panose="020B0604020202020204" pitchFamily="34" charset="0"/>
              </a:rPr>
              <a:t>Uses Double Q-learning to minimize overestimation. By decomposing the maximum operation in the target into action selection and action evaluation.</a:t>
            </a:r>
            <a:endParaRPr kumimoji="0" lang="en-US" altLang="en-US" sz="20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sz="2000" b="1" dirty="0"/>
              <a:t>Advantage Actor-Critic</a:t>
            </a:r>
            <a:r>
              <a:rPr lang="en-US" sz="2000" dirty="0"/>
              <a:t>:</a:t>
            </a:r>
            <a:r>
              <a:rPr lang="en-US" sz="2000" dirty="0">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Value-based and policy-based learning are combined in this on-policy algorithm. It balances exploration and exploitation by stabilizing policy changes using advantage values.</a:t>
            </a:r>
            <a:br>
              <a:rPr kumimoji="0" lang="en-US" altLang="en-US" sz="2000" b="0" i="0" u="none" strike="noStrike" cap="none" normalizeH="0" baseline="0" dirty="0">
                <a:ln>
                  <a:noFill/>
                </a:ln>
                <a:solidFill>
                  <a:schemeClr val="tx1"/>
                </a:solidFill>
                <a:effectLst/>
                <a:latin typeface="Arial" panose="020B0604020202020204" pitchFamily="34" charset="0"/>
              </a:rPr>
            </a:b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tx1"/>
                </a:solidFill>
                <a:effectLst/>
                <a:latin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973F709F-D0BB-51E6-3EDE-AC9E1F933728}"/>
              </a:ext>
            </a:extLst>
          </p:cNvPr>
          <p:cNvSpPr>
            <a:spLocks noChangeArrowheads="1"/>
          </p:cNvSpPr>
          <p:nvPr/>
        </p:nvSpPr>
        <p:spPr bwMode="auto">
          <a:xfrm>
            <a:off x="645042" y="5761569"/>
            <a:ext cx="84670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257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3E7594-7B1C-5E73-5D49-0161371B5969}"/>
              </a:ext>
            </a:extLst>
          </p:cNvPr>
          <p:cNvSpPr>
            <a:spLocks noGrp="1"/>
          </p:cNvSpPr>
          <p:nvPr>
            <p:ph type="ftr" sz="quarter" idx="10"/>
          </p:nvPr>
        </p:nvSpPr>
        <p:spPr/>
        <p:txBody>
          <a:bodyPr/>
          <a:lstStyle/>
          <a:p>
            <a:fld id="{EB53C135-CEC6-A548-8917-8F7FEB82358B}" type="slidenum">
              <a:rPr lang="en-US" smtClean="0"/>
              <a:pPr/>
              <a:t>7</a:t>
            </a:fld>
            <a:endParaRPr lang="en-US" dirty="0"/>
          </a:p>
        </p:txBody>
      </p:sp>
      <p:sp>
        <p:nvSpPr>
          <p:cNvPr id="3" name="Rectangle 1">
            <a:extLst>
              <a:ext uri="{FF2B5EF4-FFF2-40B4-BE49-F238E27FC236}">
                <a16:creationId xmlns:a16="http://schemas.microsoft.com/office/drawing/2014/main" id="{F6AC1EBD-D020-65CB-75FB-32CE20ED3B55}"/>
              </a:ext>
            </a:extLst>
          </p:cNvPr>
          <p:cNvSpPr>
            <a:spLocks noChangeArrowheads="1"/>
          </p:cNvSpPr>
          <p:nvPr/>
        </p:nvSpPr>
        <p:spPr bwMode="auto">
          <a:xfrm>
            <a:off x="252134" y="1358968"/>
            <a:ext cx="6354256" cy="5073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rPr>
              <a:t>Dueling DQN: </a:t>
            </a:r>
            <a:r>
              <a:rPr kumimoji="0" lang="en-US" altLang="en-US" sz="2000" b="0" i="0" u="none" strike="noStrike" cap="none" normalizeH="0" baseline="0" dirty="0">
                <a:ln>
                  <a:noFill/>
                </a:ln>
                <a:solidFill>
                  <a:schemeClr val="tx1"/>
                </a:solidFill>
                <a:effectLst/>
                <a:latin typeface="Arial" panose="020B0604020202020204" pitchFamily="34" charset="0"/>
              </a:rPr>
              <a:t>By distinguishing between state value and action advantage, it improves Q-value estimate and concentrates learning on crucial actions.</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Prioritized experience replay: </a:t>
            </a:r>
            <a:r>
              <a:rPr kumimoji="0" lang="en-US" altLang="en-US" sz="2000" b="0" i="0" u="none" strike="noStrike" cap="none" normalizeH="0" baseline="0" dirty="0">
                <a:ln>
                  <a:noFill/>
                </a:ln>
                <a:solidFill>
                  <a:schemeClr val="tx1"/>
                </a:solidFill>
                <a:effectLst/>
                <a:latin typeface="Arial" panose="020B0604020202020204" pitchFamily="34" charset="0"/>
              </a:rPr>
              <a:t>By selecting events with greater significance based on their TD mistake, prioritized experience replay increases learning efficiency.</a:t>
            </a:r>
            <a:br>
              <a:rPr kumimoji="0" lang="en-US" altLang="en-US" sz="2000" b="0" i="0" u="none" strike="noStrike" cap="none" normalizeH="0" baseline="0" dirty="0">
                <a:ln>
                  <a:noFill/>
                </a:ln>
                <a:solidFill>
                  <a:schemeClr val="tx1"/>
                </a:solidFill>
                <a:effectLst/>
                <a:latin typeface="Arial" panose="020B0604020202020204" pitchFamily="34" charset="0"/>
              </a:rPr>
            </a:br>
            <a:r>
              <a:rPr kumimoji="0" lang="en-US" altLang="en-US" sz="2000" b="1" i="0" u="none" strike="noStrike" cap="none" normalizeH="0" baseline="0" dirty="0">
                <a:ln>
                  <a:noFill/>
                </a:ln>
                <a:solidFill>
                  <a:schemeClr val="tx1"/>
                </a:solidFill>
                <a:effectLst/>
                <a:latin typeface="Arial" panose="020B0604020202020204" pitchFamily="34" charset="0"/>
              </a:rPr>
              <a:t>Proximal Policy Optimization:</a:t>
            </a:r>
            <a:r>
              <a:rPr kumimoji="0" lang="en-US" altLang="en-US" sz="2000" b="0" i="0" u="none" strike="noStrike" cap="none" normalizeH="0" baseline="0" dirty="0">
                <a:ln>
                  <a:noFill/>
                </a:ln>
                <a:solidFill>
                  <a:schemeClr val="tx1"/>
                </a:solidFill>
                <a:effectLst/>
                <a:latin typeface="Arial" panose="020B0604020202020204" pitchFamily="34" charset="0"/>
              </a:rPr>
              <a:t> balances exploration and exploitation in continuous spaces by clipping gradients to guarantee stable policy updates.</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7">
            <a:extLst>
              <a:ext uri="{FF2B5EF4-FFF2-40B4-BE49-F238E27FC236}">
                <a16:creationId xmlns:a16="http://schemas.microsoft.com/office/drawing/2014/main" id="{64ED2676-8FB5-4261-95AF-6417BAFAE033}"/>
              </a:ext>
            </a:extLst>
          </p:cNvPr>
          <p:cNvGraphicFramePr>
            <a:graphicFrameLocks/>
          </p:cNvGraphicFramePr>
          <p:nvPr>
            <p:extLst>
              <p:ext uri="{D42A27DB-BD31-4B8C-83A1-F6EECF244321}">
                <p14:modId xmlns:p14="http://schemas.microsoft.com/office/powerpoint/2010/main" val="1623107529"/>
              </p:ext>
            </p:extLst>
          </p:nvPr>
        </p:nvGraphicFramePr>
        <p:xfrm>
          <a:off x="6632028" y="2114218"/>
          <a:ext cx="5057052" cy="3403600"/>
        </p:xfrm>
        <a:graphic>
          <a:graphicData uri="http://schemas.openxmlformats.org/drawingml/2006/table">
            <a:tbl>
              <a:tblPr firstRow="1" bandRow="1">
                <a:tableStyleId>{5C22544A-7EE6-4342-B048-85BDC9FD1C3A}</a:tableStyleId>
              </a:tblPr>
              <a:tblGrid>
                <a:gridCol w="2486890">
                  <a:extLst>
                    <a:ext uri="{9D8B030D-6E8A-4147-A177-3AD203B41FA5}">
                      <a16:colId xmlns:a16="http://schemas.microsoft.com/office/drawing/2014/main" val="1316098145"/>
                    </a:ext>
                  </a:extLst>
                </a:gridCol>
                <a:gridCol w="2570162">
                  <a:extLst>
                    <a:ext uri="{9D8B030D-6E8A-4147-A177-3AD203B41FA5}">
                      <a16:colId xmlns:a16="http://schemas.microsoft.com/office/drawing/2014/main" val="2332367628"/>
                    </a:ext>
                  </a:extLst>
                </a:gridCol>
              </a:tblGrid>
              <a:tr h="370840">
                <a:tc>
                  <a:txBody>
                    <a:bodyPr/>
                    <a:lstStyle/>
                    <a:p>
                      <a:r>
                        <a:rPr lang="en-US" dirty="0"/>
                        <a:t>Algorithm</a:t>
                      </a:r>
                    </a:p>
                  </a:txBody>
                  <a:tcPr/>
                </a:tc>
                <a:tc>
                  <a:txBody>
                    <a:bodyPr/>
                    <a:lstStyle/>
                    <a:p>
                      <a:r>
                        <a:rPr lang="en-US" dirty="0"/>
                        <a:t>Performance in High Dimensional Spaces</a:t>
                      </a:r>
                    </a:p>
                  </a:txBody>
                  <a:tcPr/>
                </a:tc>
                <a:extLst>
                  <a:ext uri="{0D108BD9-81ED-4DB2-BD59-A6C34878D82A}">
                    <a16:rowId xmlns:a16="http://schemas.microsoft.com/office/drawing/2014/main" val="1537045600"/>
                  </a:ext>
                </a:extLst>
              </a:tr>
              <a:tr h="370840">
                <a:tc>
                  <a:txBody>
                    <a:bodyPr/>
                    <a:lstStyle/>
                    <a:p>
                      <a:r>
                        <a:rPr lang="en-US" dirty="0"/>
                        <a:t>DQN</a:t>
                      </a:r>
                    </a:p>
                  </a:txBody>
                  <a:tcPr/>
                </a:tc>
                <a:tc>
                  <a:txBody>
                    <a:bodyPr/>
                    <a:lstStyle/>
                    <a:p>
                      <a:r>
                        <a:rPr lang="en-US" dirty="0"/>
                        <a:t>Moderate</a:t>
                      </a:r>
                    </a:p>
                  </a:txBody>
                  <a:tcPr/>
                </a:tc>
                <a:extLst>
                  <a:ext uri="{0D108BD9-81ED-4DB2-BD59-A6C34878D82A}">
                    <a16:rowId xmlns:a16="http://schemas.microsoft.com/office/drawing/2014/main" val="3713267587"/>
                  </a:ext>
                </a:extLst>
              </a:tr>
              <a:tr h="370840">
                <a:tc>
                  <a:txBody>
                    <a:bodyPr/>
                    <a:lstStyle/>
                    <a:p>
                      <a:r>
                        <a:rPr lang="en-US" dirty="0"/>
                        <a:t>Double DQN</a:t>
                      </a:r>
                    </a:p>
                  </a:txBody>
                  <a:tcPr/>
                </a:tc>
                <a:tc>
                  <a:txBody>
                    <a:bodyPr/>
                    <a:lstStyle/>
                    <a:p>
                      <a:r>
                        <a:rPr lang="en-US" dirty="0"/>
                        <a:t>Moderate</a:t>
                      </a:r>
                    </a:p>
                  </a:txBody>
                  <a:tcPr/>
                </a:tc>
                <a:extLst>
                  <a:ext uri="{0D108BD9-81ED-4DB2-BD59-A6C34878D82A}">
                    <a16:rowId xmlns:a16="http://schemas.microsoft.com/office/drawing/2014/main" val="3280887427"/>
                  </a:ext>
                </a:extLst>
              </a:tr>
              <a:tr h="370840">
                <a:tc>
                  <a:txBody>
                    <a:bodyPr/>
                    <a:lstStyle/>
                    <a:p>
                      <a:r>
                        <a:rPr lang="en-US" dirty="0"/>
                        <a:t>A2C</a:t>
                      </a:r>
                    </a:p>
                  </a:txBody>
                  <a:tcPr/>
                </a:tc>
                <a:tc>
                  <a:txBody>
                    <a:bodyPr/>
                    <a:lstStyle/>
                    <a:p>
                      <a:r>
                        <a:rPr lang="en-US" dirty="0"/>
                        <a:t>high</a:t>
                      </a:r>
                    </a:p>
                  </a:txBody>
                  <a:tcPr/>
                </a:tc>
                <a:extLst>
                  <a:ext uri="{0D108BD9-81ED-4DB2-BD59-A6C34878D82A}">
                    <a16:rowId xmlns:a16="http://schemas.microsoft.com/office/drawing/2014/main" val="1445969954"/>
                  </a:ext>
                </a:extLst>
              </a:tr>
              <a:tr h="370840">
                <a:tc>
                  <a:txBody>
                    <a:bodyPr/>
                    <a:lstStyle/>
                    <a:p>
                      <a:r>
                        <a:rPr lang="en-US" b="0" dirty="0"/>
                        <a:t>Dueling DQN:</a:t>
                      </a:r>
                    </a:p>
                  </a:txBody>
                  <a:tcPr/>
                </a:tc>
                <a:tc>
                  <a:txBody>
                    <a:bodyPr/>
                    <a:lstStyle/>
                    <a:p>
                      <a:r>
                        <a:rPr lang="en-US" dirty="0"/>
                        <a:t>high</a:t>
                      </a:r>
                    </a:p>
                  </a:txBody>
                  <a:tcPr/>
                </a:tc>
                <a:extLst>
                  <a:ext uri="{0D108BD9-81ED-4DB2-BD59-A6C34878D82A}">
                    <a16:rowId xmlns:a16="http://schemas.microsoft.com/office/drawing/2014/main" val="21547661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Prioritized Experience Replay</a:t>
                      </a:r>
                    </a:p>
                  </a:txBody>
                  <a:tcPr/>
                </a:tc>
                <a:tc>
                  <a:txBody>
                    <a:bodyPr/>
                    <a:lstStyle/>
                    <a:p>
                      <a:r>
                        <a:rPr lang="en-US" dirty="0"/>
                        <a:t>high</a:t>
                      </a:r>
                    </a:p>
                  </a:txBody>
                  <a:tcPr/>
                </a:tc>
                <a:extLst>
                  <a:ext uri="{0D108BD9-81ED-4DB2-BD59-A6C34878D82A}">
                    <a16:rowId xmlns:a16="http://schemas.microsoft.com/office/drawing/2014/main" val="3667863736"/>
                  </a:ext>
                </a:extLst>
              </a:tr>
              <a:tr h="370840">
                <a:tc>
                  <a:txBody>
                    <a:bodyPr/>
                    <a:lstStyle/>
                    <a:p>
                      <a:r>
                        <a:rPr lang="en-US" dirty="0"/>
                        <a:t>PPO (Proximal Policy Optimization)</a:t>
                      </a:r>
                    </a:p>
                  </a:txBody>
                  <a:tcPr/>
                </a:tc>
                <a:tc>
                  <a:txBody>
                    <a:bodyPr/>
                    <a:lstStyle/>
                    <a:p>
                      <a:r>
                        <a:rPr lang="en-US" dirty="0"/>
                        <a:t>Low</a:t>
                      </a:r>
                    </a:p>
                  </a:txBody>
                  <a:tcPr/>
                </a:tc>
                <a:extLst>
                  <a:ext uri="{0D108BD9-81ED-4DB2-BD59-A6C34878D82A}">
                    <a16:rowId xmlns:a16="http://schemas.microsoft.com/office/drawing/2014/main" val="3575249394"/>
                  </a:ext>
                </a:extLst>
              </a:tr>
            </a:tbl>
          </a:graphicData>
        </a:graphic>
      </p:graphicFrame>
    </p:spTree>
    <p:extLst>
      <p:ext uri="{BB962C8B-B14F-4D97-AF65-F5344CB8AC3E}">
        <p14:creationId xmlns:p14="http://schemas.microsoft.com/office/powerpoint/2010/main" val="313031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A17F-BE29-6BA4-74F7-9A393856CC4E}"/>
              </a:ext>
            </a:extLst>
          </p:cNvPr>
          <p:cNvSpPr>
            <a:spLocks noGrp="1"/>
          </p:cNvSpPr>
          <p:nvPr>
            <p:ph type="title"/>
          </p:nvPr>
        </p:nvSpPr>
        <p:spPr>
          <a:xfrm>
            <a:off x="308759" y="1344181"/>
            <a:ext cx="10655016" cy="535531"/>
          </a:xfrm>
        </p:spPr>
        <p:txBody>
          <a:bodyPr/>
          <a:lstStyle/>
          <a:p>
            <a:r>
              <a:rPr lang="en-US" sz="3200" dirty="0"/>
              <a:t>Results</a:t>
            </a:r>
          </a:p>
        </p:txBody>
      </p:sp>
      <p:sp>
        <p:nvSpPr>
          <p:cNvPr id="3" name="Text Placeholder 2">
            <a:extLst>
              <a:ext uri="{FF2B5EF4-FFF2-40B4-BE49-F238E27FC236}">
                <a16:creationId xmlns:a16="http://schemas.microsoft.com/office/drawing/2014/main" id="{CF30BF43-F117-FF6E-E67B-42BB241DE3D9}"/>
              </a:ext>
            </a:extLst>
          </p:cNvPr>
          <p:cNvSpPr>
            <a:spLocks noGrp="1"/>
          </p:cNvSpPr>
          <p:nvPr>
            <p:ph type="body" idx="1"/>
          </p:nvPr>
        </p:nvSpPr>
        <p:spPr>
          <a:xfrm>
            <a:off x="424424" y="2767307"/>
            <a:ext cx="2865041" cy="379078"/>
          </a:xfrm>
        </p:spPr>
        <p:txBody>
          <a:bodyPr/>
          <a:lstStyle/>
          <a:p>
            <a:r>
              <a:rPr lang="en-US" dirty="0"/>
              <a:t>DQN</a:t>
            </a:r>
          </a:p>
        </p:txBody>
      </p:sp>
      <p:sp>
        <p:nvSpPr>
          <p:cNvPr id="5" name="Text Placeholder 4">
            <a:extLst>
              <a:ext uri="{FF2B5EF4-FFF2-40B4-BE49-F238E27FC236}">
                <a16:creationId xmlns:a16="http://schemas.microsoft.com/office/drawing/2014/main" id="{72496260-B159-FE5C-B637-F1CB08378F99}"/>
              </a:ext>
            </a:extLst>
          </p:cNvPr>
          <p:cNvSpPr>
            <a:spLocks noGrp="1"/>
          </p:cNvSpPr>
          <p:nvPr>
            <p:ph type="body" sz="quarter" idx="3"/>
          </p:nvPr>
        </p:nvSpPr>
        <p:spPr>
          <a:xfrm>
            <a:off x="4754087" y="2759345"/>
            <a:ext cx="3059876" cy="379078"/>
          </a:xfrm>
        </p:spPr>
        <p:txBody>
          <a:bodyPr/>
          <a:lstStyle/>
          <a:p>
            <a:r>
              <a:rPr lang="en-US" dirty="0"/>
              <a:t>Double DQN</a:t>
            </a:r>
          </a:p>
        </p:txBody>
      </p:sp>
      <p:sp>
        <p:nvSpPr>
          <p:cNvPr id="7" name="Footer Placeholder 6">
            <a:extLst>
              <a:ext uri="{FF2B5EF4-FFF2-40B4-BE49-F238E27FC236}">
                <a16:creationId xmlns:a16="http://schemas.microsoft.com/office/drawing/2014/main" id="{4BAE3FCB-E18D-3659-8C56-7F9D2AA7B4FA}"/>
              </a:ext>
            </a:extLst>
          </p:cNvPr>
          <p:cNvSpPr>
            <a:spLocks noGrp="1"/>
          </p:cNvSpPr>
          <p:nvPr>
            <p:ph type="ftr" sz="quarter" idx="10"/>
          </p:nvPr>
        </p:nvSpPr>
        <p:spPr/>
        <p:txBody>
          <a:bodyPr/>
          <a:lstStyle/>
          <a:p>
            <a:fld id="{EB53C135-CEC6-A548-8917-8F7FEB82358B}" type="slidenum">
              <a:rPr lang="en-US" smtClean="0"/>
              <a:pPr/>
              <a:t>8</a:t>
            </a:fld>
            <a:endParaRPr lang="en-US" dirty="0"/>
          </a:p>
        </p:txBody>
      </p:sp>
      <p:sp>
        <p:nvSpPr>
          <p:cNvPr id="16" name="Text Placeholder 4">
            <a:extLst>
              <a:ext uri="{FF2B5EF4-FFF2-40B4-BE49-F238E27FC236}">
                <a16:creationId xmlns:a16="http://schemas.microsoft.com/office/drawing/2014/main" id="{94AE7142-AF29-3BD9-2606-E6088B703EE4}"/>
              </a:ext>
            </a:extLst>
          </p:cNvPr>
          <p:cNvSpPr txBox="1">
            <a:spLocks/>
          </p:cNvSpPr>
          <p:nvPr/>
        </p:nvSpPr>
        <p:spPr>
          <a:xfrm>
            <a:off x="8707700" y="2759345"/>
            <a:ext cx="3059876" cy="379078"/>
          </a:xfrm>
          <a:prstGeom prst="rect">
            <a:avLst/>
          </a:prstGeom>
        </p:spPr>
        <p:txBody>
          <a:bodyPr vert="horz" lIns="91440" tIns="45720" rIns="91440" bIns="45720" rtlCol="0" anchor="t" anchorCtr="0">
            <a:spAutoFit/>
          </a:bodyPr>
          <a:lstStyle>
            <a:lvl1pPr marL="0" indent="0" algn="l" defTabSz="914400" rtl="0" eaLnBrk="1" latinLnBrk="0" hangingPunct="1">
              <a:lnSpc>
                <a:spcPct val="130000"/>
              </a:lnSpc>
              <a:spcBef>
                <a:spcPts val="600"/>
              </a:spcBef>
              <a:buClr>
                <a:schemeClr val="tx2"/>
              </a:buClr>
              <a:buSzPct val="120000"/>
              <a:buFont typeface="Arial" panose="020B0604020202020204" pitchFamily="34" charset="0"/>
              <a:buNone/>
              <a:defRPr sz="1600" b="1" kern="1200" cap="all" baseline="0">
                <a:solidFill>
                  <a:schemeClr val="tx2"/>
                </a:solidFill>
                <a:latin typeface="+mn-lt"/>
                <a:ea typeface="+mn-ea"/>
                <a:cs typeface="+mn-cs"/>
              </a:defRPr>
            </a:lvl1pPr>
            <a:lvl2pPr marL="457200" indent="0" algn="l" defTabSz="914400" rtl="0" eaLnBrk="1" latinLnBrk="0" hangingPunct="1">
              <a:lnSpc>
                <a:spcPct val="130000"/>
              </a:lnSpc>
              <a:spcBef>
                <a:spcPts val="600"/>
              </a:spcBef>
              <a:buClr>
                <a:schemeClr val="tx2"/>
              </a:buClr>
              <a:buSzPct val="120000"/>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600"/>
              </a:spcBef>
              <a:buClr>
                <a:schemeClr val="tx2"/>
              </a:buClr>
              <a:buSzPct val="120000"/>
              <a:buFont typeface="System Font Regular"/>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A2C</a:t>
            </a:r>
          </a:p>
        </p:txBody>
      </p:sp>
      <p:sp>
        <p:nvSpPr>
          <p:cNvPr id="17" name="Title 1">
            <a:extLst>
              <a:ext uri="{FF2B5EF4-FFF2-40B4-BE49-F238E27FC236}">
                <a16:creationId xmlns:a16="http://schemas.microsoft.com/office/drawing/2014/main" id="{5E2500E5-7EF7-94CE-8301-76FE292370CE}"/>
              </a:ext>
            </a:extLst>
          </p:cNvPr>
          <p:cNvSpPr txBox="1">
            <a:spLocks/>
          </p:cNvSpPr>
          <p:nvPr/>
        </p:nvSpPr>
        <p:spPr>
          <a:xfrm>
            <a:off x="308759" y="1969448"/>
            <a:ext cx="10515600" cy="480131"/>
          </a:xfrm>
          <a:prstGeom prst="rect">
            <a:avLst/>
          </a:prstGeom>
        </p:spPr>
        <p:txBody>
          <a:bodyPr vert="horz"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a:lstStyle>
          <a:p>
            <a:r>
              <a:rPr lang="en-US" sz="2800" dirty="0"/>
              <a:t>Baseline Algorithms</a:t>
            </a:r>
          </a:p>
        </p:txBody>
      </p:sp>
      <p:pic>
        <p:nvPicPr>
          <p:cNvPr id="12" name="Picture 11">
            <a:extLst>
              <a:ext uri="{FF2B5EF4-FFF2-40B4-BE49-F238E27FC236}">
                <a16:creationId xmlns:a16="http://schemas.microsoft.com/office/drawing/2014/main" id="{62EA2F75-4335-26C3-A58A-927DDE3402E7}"/>
              </a:ext>
            </a:extLst>
          </p:cNvPr>
          <p:cNvPicPr>
            <a:picLocks noChangeAspect="1"/>
          </p:cNvPicPr>
          <p:nvPr/>
        </p:nvPicPr>
        <p:blipFill>
          <a:blip r:embed="rId2"/>
          <a:stretch>
            <a:fillRect/>
          </a:stretch>
        </p:blipFill>
        <p:spPr>
          <a:xfrm>
            <a:off x="124091" y="3138423"/>
            <a:ext cx="3782204" cy="3629051"/>
          </a:xfrm>
          <a:prstGeom prst="rect">
            <a:avLst/>
          </a:prstGeom>
        </p:spPr>
      </p:pic>
      <p:pic>
        <p:nvPicPr>
          <p:cNvPr id="10" name="Picture 9">
            <a:extLst>
              <a:ext uri="{FF2B5EF4-FFF2-40B4-BE49-F238E27FC236}">
                <a16:creationId xmlns:a16="http://schemas.microsoft.com/office/drawing/2014/main" id="{7B4368DE-3AA3-2F15-D716-097E7923B613}"/>
              </a:ext>
            </a:extLst>
          </p:cNvPr>
          <p:cNvPicPr>
            <a:picLocks noChangeAspect="1"/>
          </p:cNvPicPr>
          <p:nvPr/>
        </p:nvPicPr>
        <p:blipFill>
          <a:blip r:embed="rId3"/>
          <a:stretch>
            <a:fillRect/>
          </a:stretch>
        </p:blipFill>
        <p:spPr>
          <a:xfrm>
            <a:off x="4107284" y="3171064"/>
            <a:ext cx="3782204" cy="3606741"/>
          </a:xfrm>
          <a:prstGeom prst="rect">
            <a:avLst/>
          </a:prstGeom>
        </p:spPr>
      </p:pic>
      <p:sp>
        <p:nvSpPr>
          <p:cNvPr id="18" name="AutoShape 4" descr="A2C">
            <a:extLst>
              <a:ext uri="{FF2B5EF4-FFF2-40B4-BE49-F238E27FC236}">
                <a16:creationId xmlns:a16="http://schemas.microsoft.com/office/drawing/2014/main" id="{73ACC05E-2781-D315-2CB8-4A86D83711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E5244DC3-05C9-BB8F-C077-504DB557F004}"/>
              </a:ext>
            </a:extLst>
          </p:cNvPr>
          <p:cNvPicPr>
            <a:picLocks noChangeAspect="1"/>
          </p:cNvPicPr>
          <p:nvPr/>
        </p:nvPicPr>
        <p:blipFill>
          <a:blip r:embed="rId4"/>
          <a:stretch>
            <a:fillRect/>
          </a:stretch>
        </p:blipFill>
        <p:spPr>
          <a:xfrm>
            <a:off x="8085278" y="3138423"/>
            <a:ext cx="3685209" cy="3625983"/>
          </a:xfrm>
          <a:prstGeom prst="rect">
            <a:avLst/>
          </a:prstGeom>
        </p:spPr>
      </p:pic>
    </p:spTree>
    <p:extLst>
      <p:ext uri="{BB962C8B-B14F-4D97-AF65-F5344CB8AC3E}">
        <p14:creationId xmlns:p14="http://schemas.microsoft.com/office/powerpoint/2010/main" val="594903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A8B9-47E4-1A52-E432-BD09C7DB1074}"/>
              </a:ext>
            </a:extLst>
          </p:cNvPr>
          <p:cNvSpPr>
            <a:spLocks noGrp="1"/>
          </p:cNvSpPr>
          <p:nvPr>
            <p:ph type="title"/>
          </p:nvPr>
        </p:nvSpPr>
        <p:spPr>
          <a:xfrm>
            <a:off x="222544" y="1340382"/>
            <a:ext cx="10515600" cy="480131"/>
          </a:xfrm>
        </p:spPr>
        <p:txBody>
          <a:bodyPr/>
          <a:lstStyle/>
          <a:p>
            <a:r>
              <a:rPr lang="en-US" sz="2800" dirty="0"/>
              <a:t>Improved Algorithms</a:t>
            </a:r>
          </a:p>
        </p:txBody>
      </p:sp>
      <p:sp>
        <p:nvSpPr>
          <p:cNvPr id="3" name="Text Placeholder 2">
            <a:extLst>
              <a:ext uri="{FF2B5EF4-FFF2-40B4-BE49-F238E27FC236}">
                <a16:creationId xmlns:a16="http://schemas.microsoft.com/office/drawing/2014/main" id="{8978826A-AA63-199F-89C9-3C19E6DF9DF0}"/>
              </a:ext>
            </a:extLst>
          </p:cNvPr>
          <p:cNvSpPr>
            <a:spLocks noGrp="1"/>
          </p:cNvSpPr>
          <p:nvPr>
            <p:ph type="body" idx="1"/>
          </p:nvPr>
        </p:nvSpPr>
        <p:spPr>
          <a:xfrm>
            <a:off x="566928" y="2197608"/>
            <a:ext cx="5138928" cy="393192"/>
          </a:xfrm>
        </p:spPr>
        <p:txBody>
          <a:bodyPr/>
          <a:lstStyle/>
          <a:p>
            <a:r>
              <a:rPr lang="en-US" dirty="0"/>
              <a:t>Dueling dqn</a:t>
            </a:r>
          </a:p>
        </p:txBody>
      </p:sp>
      <p:pic>
        <p:nvPicPr>
          <p:cNvPr id="11" name="Content Placeholder 10">
            <a:extLst>
              <a:ext uri="{FF2B5EF4-FFF2-40B4-BE49-F238E27FC236}">
                <a16:creationId xmlns:a16="http://schemas.microsoft.com/office/drawing/2014/main" id="{A093CE0D-B0B3-BCC1-AAFB-0D655425B6D9}"/>
              </a:ext>
            </a:extLst>
          </p:cNvPr>
          <p:cNvPicPr>
            <a:picLocks noGrp="1" noChangeAspect="1"/>
          </p:cNvPicPr>
          <p:nvPr>
            <p:ph sz="half" idx="2"/>
          </p:nvPr>
        </p:nvPicPr>
        <p:blipFill rotWithShape="1">
          <a:blip r:embed="rId2"/>
          <a:srcRect t="5277"/>
          <a:stretch/>
        </p:blipFill>
        <p:spPr>
          <a:xfrm>
            <a:off x="28375" y="2854295"/>
            <a:ext cx="4146473" cy="3711479"/>
          </a:xfrm>
        </p:spPr>
      </p:pic>
      <p:sp>
        <p:nvSpPr>
          <p:cNvPr id="5" name="Text Placeholder 4">
            <a:extLst>
              <a:ext uri="{FF2B5EF4-FFF2-40B4-BE49-F238E27FC236}">
                <a16:creationId xmlns:a16="http://schemas.microsoft.com/office/drawing/2014/main" id="{76CA61D0-8A60-0254-0CE6-BB9EDE644340}"/>
              </a:ext>
            </a:extLst>
          </p:cNvPr>
          <p:cNvSpPr>
            <a:spLocks noGrp="1"/>
          </p:cNvSpPr>
          <p:nvPr>
            <p:ph type="body" sz="quarter" idx="3"/>
          </p:nvPr>
        </p:nvSpPr>
        <p:spPr>
          <a:xfrm>
            <a:off x="4501658" y="2238052"/>
            <a:ext cx="2813542" cy="379078"/>
          </a:xfrm>
        </p:spPr>
        <p:txBody>
          <a:bodyPr/>
          <a:lstStyle/>
          <a:p>
            <a:r>
              <a:rPr lang="en-US" dirty="0"/>
              <a:t>pER</a:t>
            </a:r>
          </a:p>
        </p:txBody>
      </p:sp>
      <p:sp>
        <p:nvSpPr>
          <p:cNvPr id="7" name="Footer Placeholder 6">
            <a:extLst>
              <a:ext uri="{FF2B5EF4-FFF2-40B4-BE49-F238E27FC236}">
                <a16:creationId xmlns:a16="http://schemas.microsoft.com/office/drawing/2014/main" id="{450CEB42-0B72-FF1A-B46D-4A822C0A70FB}"/>
              </a:ext>
            </a:extLst>
          </p:cNvPr>
          <p:cNvSpPr>
            <a:spLocks noGrp="1"/>
          </p:cNvSpPr>
          <p:nvPr>
            <p:ph type="ftr" sz="quarter" idx="10"/>
          </p:nvPr>
        </p:nvSpPr>
        <p:spPr/>
        <p:txBody>
          <a:bodyPr/>
          <a:lstStyle/>
          <a:p>
            <a:fld id="{EB53C135-CEC6-A548-8917-8F7FEB82358B}" type="slidenum">
              <a:rPr lang="en-US" smtClean="0"/>
              <a:pPr/>
              <a:t>9</a:t>
            </a:fld>
            <a:endParaRPr lang="en-US" dirty="0"/>
          </a:p>
        </p:txBody>
      </p:sp>
      <p:pic>
        <p:nvPicPr>
          <p:cNvPr id="18" name="Content Placeholder 17">
            <a:extLst>
              <a:ext uri="{FF2B5EF4-FFF2-40B4-BE49-F238E27FC236}">
                <a16:creationId xmlns:a16="http://schemas.microsoft.com/office/drawing/2014/main" id="{8822B2D8-8CA9-867A-D09D-792ECEDE9598}"/>
              </a:ext>
            </a:extLst>
          </p:cNvPr>
          <p:cNvPicPr>
            <a:picLocks noGrp="1" noChangeAspect="1"/>
          </p:cNvPicPr>
          <p:nvPr>
            <p:ph sz="quarter" idx="4"/>
          </p:nvPr>
        </p:nvPicPr>
        <p:blipFill rotWithShape="1">
          <a:blip r:embed="rId3"/>
          <a:srcRect t="5389"/>
          <a:stretch/>
        </p:blipFill>
        <p:spPr>
          <a:xfrm>
            <a:off x="4038600" y="2854295"/>
            <a:ext cx="4114800" cy="3629361"/>
          </a:xfrm>
          <a:prstGeom prst="rect">
            <a:avLst/>
          </a:prstGeom>
        </p:spPr>
      </p:pic>
      <p:sp>
        <p:nvSpPr>
          <p:cNvPr id="20" name="Text Placeholder 4">
            <a:extLst>
              <a:ext uri="{FF2B5EF4-FFF2-40B4-BE49-F238E27FC236}">
                <a16:creationId xmlns:a16="http://schemas.microsoft.com/office/drawing/2014/main" id="{C1B081CB-C08E-B9CB-7F47-01AF603C1F99}"/>
              </a:ext>
            </a:extLst>
          </p:cNvPr>
          <p:cNvSpPr txBox="1">
            <a:spLocks/>
          </p:cNvSpPr>
          <p:nvPr/>
        </p:nvSpPr>
        <p:spPr>
          <a:xfrm>
            <a:off x="8703543" y="2200387"/>
            <a:ext cx="2813542" cy="379078"/>
          </a:xfrm>
          <a:prstGeom prst="rect">
            <a:avLst/>
          </a:prstGeom>
        </p:spPr>
        <p:txBody>
          <a:bodyPr vert="horz" lIns="91440" tIns="45720" rIns="91440" bIns="45720" rtlCol="0" anchor="t" anchorCtr="0">
            <a:spAutoFit/>
          </a:bodyPr>
          <a:lstStyle>
            <a:lvl1pPr marL="0" indent="0" algn="l" defTabSz="914400" rtl="0" eaLnBrk="1" latinLnBrk="0" hangingPunct="1">
              <a:lnSpc>
                <a:spcPct val="130000"/>
              </a:lnSpc>
              <a:spcBef>
                <a:spcPts val="600"/>
              </a:spcBef>
              <a:buClr>
                <a:schemeClr val="tx2"/>
              </a:buClr>
              <a:buSzPct val="120000"/>
              <a:buFont typeface="Arial" panose="020B0604020202020204" pitchFamily="34" charset="0"/>
              <a:buNone/>
              <a:defRPr sz="1600" b="1" kern="1200" cap="all" baseline="0">
                <a:solidFill>
                  <a:schemeClr val="tx2"/>
                </a:solidFill>
                <a:latin typeface="+mn-lt"/>
                <a:ea typeface="+mn-ea"/>
                <a:cs typeface="+mn-cs"/>
              </a:defRPr>
            </a:lvl1pPr>
            <a:lvl2pPr marL="457200" indent="0" algn="l" defTabSz="914400" rtl="0" eaLnBrk="1" latinLnBrk="0" hangingPunct="1">
              <a:lnSpc>
                <a:spcPct val="130000"/>
              </a:lnSpc>
              <a:spcBef>
                <a:spcPts val="600"/>
              </a:spcBef>
              <a:buClr>
                <a:schemeClr val="tx2"/>
              </a:buClr>
              <a:buSzPct val="120000"/>
              <a:buFont typeface="System Font Regular"/>
              <a:buNone/>
              <a:defRPr sz="2000" b="1" kern="1200">
                <a:solidFill>
                  <a:schemeClr val="tx1"/>
                </a:solidFill>
                <a:latin typeface="+mn-lt"/>
                <a:ea typeface="+mn-ea"/>
                <a:cs typeface="+mn-cs"/>
              </a:defRPr>
            </a:lvl2pPr>
            <a:lvl3pPr marL="914400" indent="0" algn="l" defTabSz="914400" rtl="0" eaLnBrk="1" latinLnBrk="0" hangingPunct="1">
              <a:lnSpc>
                <a:spcPct val="130000"/>
              </a:lnSpc>
              <a:spcBef>
                <a:spcPts val="600"/>
              </a:spcBef>
              <a:buClr>
                <a:schemeClr val="tx2"/>
              </a:buClr>
              <a:buSzPct val="120000"/>
              <a:buFont typeface="System Font Regular"/>
              <a:buNone/>
              <a:defRPr sz="1800" b="1" kern="1200">
                <a:solidFill>
                  <a:schemeClr val="tx1"/>
                </a:solidFill>
                <a:latin typeface="+mn-lt"/>
                <a:ea typeface="+mn-ea"/>
                <a:cs typeface="+mn-cs"/>
              </a:defRPr>
            </a:lvl3pPr>
            <a:lvl4pPr marL="13716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4pPr>
            <a:lvl5pPr marL="1828800" indent="0" algn="l" defTabSz="914400" rtl="0" eaLnBrk="1" latinLnBrk="0" hangingPunct="1">
              <a:lnSpc>
                <a:spcPct val="130000"/>
              </a:lnSpc>
              <a:spcBef>
                <a:spcPts val="600"/>
              </a:spcBef>
              <a:buClr>
                <a:schemeClr val="tx2"/>
              </a:buClr>
              <a:buSzPct val="120000"/>
              <a:buFont typeface="System Font Regular"/>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PPO</a:t>
            </a:r>
          </a:p>
        </p:txBody>
      </p:sp>
      <p:pic>
        <p:nvPicPr>
          <p:cNvPr id="4" name="Picture 3">
            <a:extLst>
              <a:ext uri="{FF2B5EF4-FFF2-40B4-BE49-F238E27FC236}">
                <a16:creationId xmlns:a16="http://schemas.microsoft.com/office/drawing/2014/main" id="{586589A8-E181-5595-E941-9CD7DEB54846}"/>
              </a:ext>
            </a:extLst>
          </p:cNvPr>
          <p:cNvPicPr>
            <a:picLocks noChangeAspect="1"/>
          </p:cNvPicPr>
          <p:nvPr/>
        </p:nvPicPr>
        <p:blipFill>
          <a:blip r:embed="rId4"/>
          <a:stretch>
            <a:fillRect/>
          </a:stretch>
        </p:blipFill>
        <p:spPr>
          <a:xfrm>
            <a:off x="8141043" y="2937262"/>
            <a:ext cx="3938541" cy="3382512"/>
          </a:xfrm>
          <a:prstGeom prst="rect">
            <a:avLst/>
          </a:prstGeom>
        </p:spPr>
      </p:pic>
    </p:spTree>
    <p:extLst>
      <p:ext uri="{BB962C8B-B14F-4D97-AF65-F5344CB8AC3E}">
        <p14:creationId xmlns:p14="http://schemas.microsoft.com/office/powerpoint/2010/main" val="3450778265"/>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14853</TotalTime>
  <Words>831</Words>
  <Application>Microsoft Macintosh PowerPoint</Application>
  <PresentationFormat>Widescreen</PresentationFormat>
  <Paragraphs>101</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Regular</vt:lpstr>
      <vt:lpstr>Georgia</vt:lpstr>
      <vt:lpstr>System Font Regular</vt:lpstr>
      <vt:lpstr>Times New Roman</vt:lpstr>
      <vt:lpstr>Office Theme</vt:lpstr>
      <vt:lpstr>Snake Game AI  </vt:lpstr>
      <vt:lpstr>Project Description </vt:lpstr>
      <vt:lpstr>Background</vt:lpstr>
      <vt:lpstr>Environment</vt:lpstr>
      <vt:lpstr>PowerPoint Presentation</vt:lpstr>
      <vt:lpstr>Methods</vt:lpstr>
      <vt:lpstr>PowerPoint Presentation</vt:lpstr>
      <vt:lpstr>Results</vt:lpstr>
      <vt:lpstr>Improved Algorithms</vt:lpstr>
      <vt:lpstr>PowerPoint Presentation</vt:lpstr>
      <vt:lpstr>Summary</vt:lpstr>
      <vt:lpstr>References</vt:lpstr>
      <vt:lpstr>Contribution Summary</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Rohit Moganti</cp:lastModifiedBy>
  <cp:revision>87</cp:revision>
  <cp:lastPrinted>2024-12-06T06:57:27Z</cp:lastPrinted>
  <dcterms:created xsi:type="dcterms:W3CDTF">2019-04-04T19:20:28Z</dcterms:created>
  <dcterms:modified xsi:type="dcterms:W3CDTF">2024-12-05T22:02:30Z</dcterms:modified>
  <cp:category/>
</cp:coreProperties>
</file>